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3" d="100"/>
          <a:sy n="113" d="100"/>
        </p:scale>
        <p:origin x="4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1943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1100" dirty="0"/>
          </a:p>
        </p:txBody>
      </p:sp>
      <p:sp>
        <p:nvSpPr>
          <p:cNvPr id="3" name="Shape 1"/>
          <p:cNvSpPr/>
          <p:nvPr/>
        </p:nvSpPr>
        <p:spPr>
          <a:xfrm>
            <a:off x="640080" y="987552"/>
            <a:ext cx="914400" cy="0"/>
          </a:xfrm>
          <a:prstGeom prst="line">
            <a:avLst/>
          </a:prstGeom>
          <a:noFill/>
          <a:ln w="15240">
            <a:solidFill>
              <a:srgbClr val="11111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417320"/>
            <a:ext cx="457200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2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SEARCH</a:t>
            </a:r>
            <a:endParaRPr lang="en-US" sz="4200" dirty="0"/>
          </a:p>
          <a:p>
            <a:pPr marL="0" indent="0">
              <a:buNone/>
            </a:pPr>
            <a:r>
              <a:rPr lang="en-US" sz="42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EXPOSURE</a:t>
            </a:r>
            <a:endParaRPr lang="en-US" sz="4200" dirty="0"/>
          </a:p>
          <a:p>
            <a:pPr marL="0" indent="0">
              <a:buNone/>
            </a:pPr>
            <a:r>
              <a:rPr lang="en-US" sz="42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REFERENCES</a:t>
            </a:r>
            <a:endParaRPr lang="en-US" sz="4200" dirty="0"/>
          </a:p>
        </p:txBody>
      </p:sp>
      <p:sp>
        <p:nvSpPr>
          <p:cNvPr id="5" name="Text 3"/>
          <p:cNvSpPr/>
          <p:nvPr/>
        </p:nvSpPr>
        <p:spPr>
          <a:xfrm>
            <a:off x="658368" y="3566160"/>
            <a:ext cx="4572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상위노출 레퍼런스 모음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58368" y="4005072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업종별 검색 결과 캡처 기반 · 신규 레퍼런스 추가본</a:t>
            </a:r>
            <a:endParaRPr lang="en-US" sz="1050" dirty="0"/>
          </a:p>
        </p:txBody>
      </p:sp>
      <p:sp>
        <p:nvSpPr>
          <p:cNvPr id="10" name="Shape 5"/>
          <p:cNvSpPr/>
          <p:nvPr/>
        </p:nvSpPr>
        <p:spPr>
          <a:xfrm>
            <a:off x="658368" y="4892040"/>
            <a:ext cx="192024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11" name="Text 6"/>
          <p:cNvSpPr/>
          <p:nvPr/>
        </p:nvSpPr>
        <p:spPr>
          <a:xfrm>
            <a:off x="731520" y="4942332"/>
            <a:ext cx="177393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53 CASE IMAGES</a:t>
            </a:r>
            <a:endParaRPr lang="en-US" sz="700" dirty="0"/>
          </a:p>
        </p:txBody>
      </p:sp>
      <p:sp>
        <p:nvSpPr>
          <p:cNvPr id="12" name="Shape 7"/>
          <p:cNvSpPr/>
          <p:nvPr/>
        </p:nvSpPr>
        <p:spPr>
          <a:xfrm>
            <a:off x="2743200" y="4892040"/>
            <a:ext cx="1828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2816352" y="4942332"/>
            <a:ext cx="1682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</a:t>
            </a:r>
            <a:endParaRPr lang="en-US" sz="700" dirty="0"/>
          </a:p>
        </p:txBody>
      </p:sp>
      <p:sp>
        <p:nvSpPr>
          <p:cNvPr id="14" name="Text 9"/>
          <p:cNvSpPr/>
          <p:nvPr/>
        </p:nvSpPr>
        <p:spPr>
          <a:xfrm>
            <a:off x="658368" y="6263640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2026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828800" y="320040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INDEX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73968" y="29260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00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94360" y="987552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INDEX</a:t>
            </a:r>
            <a:endParaRPr lang="en-US" sz="3400" dirty="0"/>
          </a:p>
        </p:txBody>
      </p:sp>
      <p:sp>
        <p:nvSpPr>
          <p:cNvPr id="7" name="Shape 5"/>
          <p:cNvSpPr/>
          <p:nvPr/>
        </p:nvSpPr>
        <p:spPr>
          <a:xfrm>
            <a:off x="2148840" y="1261872"/>
            <a:ext cx="8961120" cy="0"/>
          </a:xfrm>
          <a:prstGeom prst="line">
            <a:avLst/>
          </a:prstGeom>
          <a:noFill/>
          <a:ln w="12700">
            <a:solidFill>
              <a:srgbClr val="11111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8368" y="1737360"/>
            <a:ext cx="7772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업종별 상위노출 레퍼런스를 실제 캡처 이미지 중심으로 정리했습니다.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868680" y="2331720"/>
            <a:ext cx="137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BAE63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•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069848" y="2331720"/>
            <a:ext cx="2057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병의원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3291840" y="2331720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25건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68680" y="2770632"/>
            <a:ext cx="137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BAE63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•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069848" y="2770632"/>
            <a:ext cx="2057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운전연수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3291840" y="2770632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4건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68680" y="3209544"/>
            <a:ext cx="137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BAE63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•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069848" y="3209544"/>
            <a:ext cx="2057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흥신소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3291840" y="3209544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3건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68680" y="3648456"/>
            <a:ext cx="137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BAE63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•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069848" y="3648456"/>
            <a:ext cx="2057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법률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3291840" y="3648456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2건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868680" y="4087368"/>
            <a:ext cx="137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BAE63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•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069848" y="4087368"/>
            <a:ext cx="2057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건기식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3291840" y="4087368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2건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868680" y="4526280"/>
            <a:ext cx="137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BAE63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•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1069848" y="4526280"/>
            <a:ext cx="2057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문신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3291840" y="4526280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2건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868680" y="4965192"/>
            <a:ext cx="137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BAE63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•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1069848" y="4965192"/>
            <a:ext cx="2057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제품리뷰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3291840" y="4965192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1건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4572000" y="2331720"/>
            <a:ext cx="137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BAE63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•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4773168" y="2331720"/>
            <a:ext cx="2057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플랫폼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6995160" y="2331720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2건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4572000" y="2770632"/>
            <a:ext cx="137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BAE63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•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4773168" y="2770632"/>
            <a:ext cx="2057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강아지무료분양 카페</a:t>
            </a:r>
            <a:endParaRPr lang="en-US" sz="1050" dirty="0"/>
          </a:p>
        </p:txBody>
      </p:sp>
      <p:sp>
        <p:nvSpPr>
          <p:cNvPr id="35" name="Text 33"/>
          <p:cNvSpPr/>
          <p:nvPr/>
        </p:nvSpPr>
        <p:spPr>
          <a:xfrm>
            <a:off x="6995160" y="2770632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1건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4572000" y="3209544"/>
            <a:ext cx="137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BAE63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•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4773168" y="3209544"/>
            <a:ext cx="2057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강아지종류 카페</a:t>
            </a:r>
            <a:endParaRPr lang="en-US" sz="1050" dirty="0"/>
          </a:p>
        </p:txBody>
      </p:sp>
      <p:sp>
        <p:nvSpPr>
          <p:cNvPr id="38" name="Text 36"/>
          <p:cNvSpPr/>
          <p:nvPr/>
        </p:nvSpPr>
        <p:spPr>
          <a:xfrm>
            <a:off x="6995160" y="3209544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1건</a:t>
            </a:r>
            <a:endParaRPr lang="en-US" sz="900" dirty="0"/>
          </a:p>
        </p:txBody>
      </p:sp>
      <p:sp>
        <p:nvSpPr>
          <p:cNvPr id="39" name="Text 37"/>
          <p:cNvSpPr/>
          <p:nvPr/>
        </p:nvSpPr>
        <p:spPr>
          <a:xfrm>
            <a:off x="4572000" y="3648456"/>
            <a:ext cx="137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BAE63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•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4773168" y="3648456"/>
            <a:ext cx="2057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나이트번</a:t>
            </a:r>
            <a:endParaRPr lang="en-US" sz="1050" dirty="0"/>
          </a:p>
        </p:txBody>
      </p:sp>
      <p:sp>
        <p:nvSpPr>
          <p:cNvPr id="41" name="Text 39"/>
          <p:cNvSpPr/>
          <p:nvPr/>
        </p:nvSpPr>
        <p:spPr>
          <a:xfrm>
            <a:off x="6995160" y="3648456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1건</a:t>
            </a:r>
            <a:endParaRPr lang="en-US" sz="900" dirty="0"/>
          </a:p>
        </p:txBody>
      </p:sp>
      <p:sp>
        <p:nvSpPr>
          <p:cNvPr id="42" name="Text 40"/>
          <p:cNvSpPr/>
          <p:nvPr/>
        </p:nvSpPr>
        <p:spPr>
          <a:xfrm>
            <a:off x="4572000" y="4087368"/>
            <a:ext cx="137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BAE63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•</a:t>
            </a:r>
            <a:endParaRPr lang="en-US" sz="1200" dirty="0"/>
          </a:p>
        </p:txBody>
      </p:sp>
      <p:sp>
        <p:nvSpPr>
          <p:cNvPr id="43" name="Text 41"/>
          <p:cNvSpPr/>
          <p:nvPr/>
        </p:nvSpPr>
        <p:spPr>
          <a:xfrm>
            <a:off x="4773168" y="4087368"/>
            <a:ext cx="2057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대구웨딩박람회</a:t>
            </a:r>
            <a:endParaRPr lang="en-US" sz="1050" dirty="0"/>
          </a:p>
        </p:txBody>
      </p:sp>
      <p:sp>
        <p:nvSpPr>
          <p:cNvPr id="44" name="Text 42"/>
          <p:cNvSpPr/>
          <p:nvPr/>
        </p:nvSpPr>
        <p:spPr>
          <a:xfrm>
            <a:off x="6995160" y="4087368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1건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572000" y="4526280"/>
            <a:ext cx="137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BAE63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•</a:t>
            </a:r>
            <a:endParaRPr lang="en-US" sz="1200" dirty="0"/>
          </a:p>
        </p:txBody>
      </p:sp>
      <p:sp>
        <p:nvSpPr>
          <p:cNvPr id="46" name="Text 44"/>
          <p:cNvSpPr/>
          <p:nvPr/>
        </p:nvSpPr>
        <p:spPr>
          <a:xfrm>
            <a:off x="4773168" y="4526280"/>
            <a:ext cx="2057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대구치아교정</a:t>
            </a:r>
            <a:endParaRPr lang="en-US" sz="1050" dirty="0"/>
          </a:p>
        </p:txBody>
      </p:sp>
      <p:sp>
        <p:nvSpPr>
          <p:cNvPr id="47" name="Text 45"/>
          <p:cNvSpPr/>
          <p:nvPr/>
        </p:nvSpPr>
        <p:spPr>
          <a:xfrm>
            <a:off x="6995160" y="4526280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1건</a:t>
            </a:r>
            <a:endParaRPr lang="en-US" sz="900" dirty="0"/>
          </a:p>
        </p:txBody>
      </p:sp>
      <p:sp>
        <p:nvSpPr>
          <p:cNvPr id="48" name="Text 46"/>
          <p:cNvSpPr/>
          <p:nvPr/>
        </p:nvSpPr>
        <p:spPr>
          <a:xfrm>
            <a:off x="4572000" y="4965192"/>
            <a:ext cx="137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BAE63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•</a:t>
            </a:r>
            <a:endParaRPr lang="en-US" sz="1200" dirty="0"/>
          </a:p>
        </p:txBody>
      </p:sp>
      <p:sp>
        <p:nvSpPr>
          <p:cNvPr id="49" name="Text 47"/>
          <p:cNvSpPr/>
          <p:nvPr/>
        </p:nvSpPr>
        <p:spPr>
          <a:xfrm>
            <a:off x="4773168" y="4965192"/>
            <a:ext cx="2057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메리브이</a:t>
            </a:r>
            <a:endParaRPr lang="en-US" sz="1050" dirty="0"/>
          </a:p>
        </p:txBody>
      </p:sp>
      <p:sp>
        <p:nvSpPr>
          <p:cNvPr id="50" name="Text 48"/>
          <p:cNvSpPr/>
          <p:nvPr/>
        </p:nvSpPr>
        <p:spPr>
          <a:xfrm>
            <a:off x="6995160" y="4965192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1건</a:t>
            </a:r>
            <a:endParaRPr lang="en-US" sz="900" dirty="0"/>
          </a:p>
        </p:txBody>
      </p:sp>
      <p:sp>
        <p:nvSpPr>
          <p:cNvPr id="51" name="Text 49"/>
          <p:cNvSpPr/>
          <p:nvPr/>
        </p:nvSpPr>
        <p:spPr>
          <a:xfrm>
            <a:off x="8275320" y="2331720"/>
            <a:ext cx="137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BAE63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•</a:t>
            </a:r>
            <a:endParaRPr lang="en-US" sz="1200" dirty="0"/>
          </a:p>
        </p:txBody>
      </p:sp>
      <p:sp>
        <p:nvSpPr>
          <p:cNvPr id="52" name="Text 50"/>
          <p:cNvSpPr/>
          <p:nvPr/>
        </p:nvSpPr>
        <p:spPr>
          <a:xfrm>
            <a:off x="8476488" y="2331720"/>
            <a:ext cx="2057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뮤르디 카디넥스컷</a:t>
            </a:r>
            <a:endParaRPr lang="en-US" sz="1050" dirty="0"/>
          </a:p>
        </p:txBody>
      </p:sp>
      <p:sp>
        <p:nvSpPr>
          <p:cNvPr id="53" name="Text 51"/>
          <p:cNvSpPr/>
          <p:nvPr/>
        </p:nvSpPr>
        <p:spPr>
          <a:xfrm>
            <a:off x="10698480" y="2331720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1건</a:t>
            </a:r>
            <a:endParaRPr lang="en-US" sz="900" dirty="0"/>
          </a:p>
        </p:txBody>
      </p:sp>
      <p:sp>
        <p:nvSpPr>
          <p:cNvPr id="54" name="Text 52"/>
          <p:cNvSpPr/>
          <p:nvPr/>
        </p:nvSpPr>
        <p:spPr>
          <a:xfrm>
            <a:off x="8275320" y="2770632"/>
            <a:ext cx="137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BAE63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•</a:t>
            </a:r>
            <a:endParaRPr lang="en-US" sz="1200" dirty="0"/>
          </a:p>
        </p:txBody>
      </p:sp>
      <p:sp>
        <p:nvSpPr>
          <p:cNvPr id="55" name="Text 53"/>
          <p:cNvSpPr/>
          <p:nvPr/>
        </p:nvSpPr>
        <p:spPr>
          <a:xfrm>
            <a:off x="8476488" y="2770632"/>
            <a:ext cx="2057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아이유베개</a:t>
            </a:r>
            <a:endParaRPr lang="en-US" sz="1050" dirty="0"/>
          </a:p>
        </p:txBody>
      </p:sp>
      <p:sp>
        <p:nvSpPr>
          <p:cNvPr id="56" name="Text 54"/>
          <p:cNvSpPr/>
          <p:nvPr/>
        </p:nvSpPr>
        <p:spPr>
          <a:xfrm>
            <a:off x="10698480" y="2770632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1건</a:t>
            </a:r>
            <a:endParaRPr lang="en-US" sz="900" dirty="0"/>
          </a:p>
        </p:txBody>
      </p:sp>
      <p:sp>
        <p:nvSpPr>
          <p:cNvPr id="57" name="Text 55"/>
          <p:cNvSpPr/>
          <p:nvPr/>
        </p:nvSpPr>
        <p:spPr>
          <a:xfrm>
            <a:off x="8275320" y="3209544"/>
            <a:ext cx="137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BAE63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•</a:t>
            </a:r>
            <a:endParaRPr lang="en-US" sz="1200" dirty="0"/>
          </a:p>
        </p:txBody>
      </p:sp>
      <p:sp>
        <p:nvSpPr>
          <p:cNvPr id="58" name="Text 56"/>
          <p:cNvSpPr/>
          <p:nvPr/>
        </p:nvSpPr>
        <p:spPr>
          <a:xfrm>
            <a:off x="8476488" y="3209544"/>
            <a:ext cx="2057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알클리버</a:t>
            </a:r>
            <a:endParaRPr lang="en-US" sz="1050" dirty="0"/>
          </a:p>
        </p:txBody>
      </p:sp>
      <p:sp>
        <p:nvSpPr>
          <p:cNvPr id="59" name="Text 57"/>
          <p:cNvSpPr/>
          <p:nvPr/>
        </p:nvSpPr>
        <p:spPr>
          <a:xfrm>
            <a:off x="10698480" y="3209544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1건</a:t>
            </a:r>
            <a:endParaRPr lang="en-US" sz="900" dirty="0"/>
          </a:p>
        </p:txBody>
      </p:sp>
      <p:sp>
        <p:nvSpPr>
          <p:cNvPr id="60" name="Text 58"/>
          <p:cNvSpPr/>
          <p:nvPr/>
        </p:nvSpPr>
        <p:spPr>
          <a:xfrm>
            <a:off x="8275320" y="3648456"/>
            <a:ext cx="137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BAE63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•</a:t>
            </a:r>
            <a:endParaRPr lang="en-US" sz="1200" dirty="0"/>
          </a:p>
        </p:txBody>
      </p:sp>
      <p:sp>
        <p:nvSpPr>
          <p:cNvPr id="61" name="Text 59"/>
          <p:cNvSpPr/>
          <p:nvPr/>
        </p:nvSpPr>
        <p:spPr>
          <a:xfrm>
            <a:off x="8476488" y="3648456"/>
            <a:ext cx="2057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키클랩</a:t>
            </a:r>
            <a:endParaRPr lang="en-US" sz="1050" dirty="0"/>
          </a:p>
        </p:txBody>
      </p:sp>
      <p:sp>
        <p:nvSpPr>
          <p:cNvPr id="62" name="Text 60"/>
          <p:cNvSpPr/>
          <p:nvPr/>
        </p:nvSpPr>
        <p:spPr>
          <a:xfrm>
            <a:off x="10698480" y="3648456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1건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8275320" y="4087368"/>
            <a:ext cx="137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BAE63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•</a:t>
            </a:r>
            <a:endParaRPr lang="en-US" sz="1200" dirty="0"/>
          </a:p>
        </p:txBody>
      </p:sp>
      <p:sp>
        <p:nvSpPr>
          <p:cNvPr id="64" name="Text 62"/>
          <p:cNvSpPr/>
          <p:nvPr/>
        </p:nvSpPr>
        <p:spPr>
          <a:xfrm>
            <a:off x="8476488" y="4087368"/>
            <a:ext cx="2057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obs오마이주식</a:t>
            </a:r>
            <a:endParaRPr lang="en-US" sz="1050" dirty="0"/>
          </a:p>
        </p:txBody>
      </p:sp>
      <p:sp>
        <p:nvSpPr>
          <p:cNvPr id="65" name="Text 63"/>
          <p:cNvSpPr/>
          <p:nvPr/>
        </p:nvSpPr>
        <p:spPr>
          <a:xfrm>
            <a:off x="10698480" y="4087368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1건</a:t>
            </a:r>
            <a:endParaRPr lang="en-US" sz="900" dirty="0"/>
          </a:p>
        </p:txBody>
      </p:sp>
      <p:sp>
        <p:nvSpPr>
          <p:cNvPr id="66" name="Text 64"/>
          <p:cNvSpPr/>
          <p:nvPr/>
        </p:nvSpPr>
        <p:spPr>
          <a:xfrm>
            <a:off x="8275320" y="4526280"/>
            <a:ext cx="137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BAE63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•</a:t>
            </a:r>
            <a:endParaRPr lang="en-US" sz="1200" dirty="0"/>
          </a:p>
        </p:txBody>
      </p:sp>
      <p:sp>
        <p:nvSpPr>
          <p:cNvPr id="67" name="Text 65"/>
          <p:cNvSpPr/>
          <p:nvPr/>
        </p:nvSpPr>
        <p:spPr>
          <a:xfrm>
            <a:off x="8476488" y="4526280"/>
            <a:ext cx="2057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urbanviona</a:t>
            </a:r>
            <a:endParaRPr lang="en-US" sz="1050" dirty="0"/>
          </a:p>
        </p:txBody>
      </p:sp>
      <p:sp>
        <p:nvSpPr>
          <p:cNvPr id="68" name="Text 66"/>
          <p:cNvSpPr/>
          <p:nvPr/>
        </p:nvSpPr>
        <p:spPr>
          <a:xfrm>
            <a:off x="10698480" y="4526280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1건</a:t>
            </a:r>
            <a:endParaRPr lang="en-US" sz="900" dirty="0"/>
          </a:p>
        </p:txBody>
      </p:sp>
      <p:sp>
        <p:nvSpPr>
          <p:cNvPr id="69" name="Text 67"/>
          <p:cNvSpPr/>
          <p:nvPr/>
        </p:nvSpPr>
        <p:spPr>
          <a:xfrm>
            <a:off x="658368" y="6035040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구성 기준</a:t>
            </a:r>
            <a:endParaRPr lang="en-US" sz="1000" dirty="0"/>
          </a:p>
        </p:txBody>
      </p:sp>
      <p:sp>
        <p:nvSpPr>
          <p:cNvPr id="70" name="Text 68"/>
          <p:cNvSpPr/>
          <p:nvPr/>
        </p:nvSpPr>
        <p:spPr>
          <a:xfrm>
            <a:off x="1874520" y="6035040"/>
            <a:ext cx="7315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업종/키워드별 검색 결과 캡처 · 노출 지면 확인 · 레퍼런스 기록용</a:t>
            </a:r>
            <a:endParaRPr lang="en-US" sz="950" dirty="0"/>
          </a:p>
        </p:txBody>
      </p:sp>
      <p:sp>
        <p:nvSpPr>
          <p:cNvPr id="71" name="Shape 69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72" name="Text 70"/>
          <p:cNvSpPr/>
          <p:nvPr/>
        </p:nvSpPr>
        <p:spPr>
          <a:xfrm>
            <a:off x="502920" y="6528816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 / NAVER SEARCH PERFORMANCE</a:t>
            </a:r>
            <a:endParaRPr lang="en-US" sz="6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731520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PART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85800" y="1051560"/>
            <a:ext cx="914400" cy="0"/>
          </a:xfrm>
          <a:prstGeom prst="line">
            <a:avLst/>
          </a:prstGeom>
          <a:noFill/>
          <a:ln w="10160">
            <a:solidFill>
              <a:srgbClr val="FFFFFF">
                <a:alpha val="7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2212848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병의원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676656" y="2871216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ADAD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레퍼런스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94944" y="6053328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828800" y="320040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73968" y="29260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078992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병의원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58368" y="1755648"/>
            <a:ext cx="731520" cy="0"/>
          </a:xfrm>
          <a:prstGeom prst="line">
            <a:avLst/>
          </a:prstGeom>
          <a:noFill/>
          <a:ln w="15240">
            <a:solidFill>
              <a:srgbClr val="11111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" y="2057400"/>
            <a:ext cx="1828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107692"/>
            <a:ext cx="1682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병의원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658368" y="2743200"/>
            <a:ext cx="3383280" cy="2423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Project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검색 상위노출 레퍼런스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Action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키워드별 검색 결과 확인 및 노출 지면 캡처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Result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결과 확인용 자료로 활용</a:t>
            </a:r>
            <a:endParaRPr lang="en-US" sz="1020" dirty="0"/>
          </a:p>
        </p:txBody>
      </p:sp>
      <p:sp>
        <p:nvSpPr>
          <p:cNvPr id="11" name="Text 9"/>
          <p:cNvSpPr/>
          <p:nvPr/>
        </p:nvSpPr>
        <p:spPr>
          <a:xfrm>
            <a:off x="658368" y="598932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※ 실제 레퍼런스 이미지는 업종/키워드별 검색 결과 캡처를 기반으로 정리했습니다.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4645152" y="960120"/>
            <a:ext cx="6812280" cy="5257800"/>
          </a:xfrm>
          <a:prstGeom prst="rect">
            <a:avLst/>
          </a:prstGeom>
          <a:solidFill>
            <a:srgbClr val="FFFFFF"/>
          </a:solidFill>
          <a:ln w="10160">
            <a:solidFill>
              <a:srgbClr val="CFC9BC"/>
            </a:solidFill>
            <a:prstDash val="solid"/>
          </a:ln>
        </p:spPr>
      </p:sp>
      <p:pic>
        <p:nvPicPr>
          <p:cNvPr id="13" name="Image 0" descr="/mnt/data/ref_imgs/#Ubcd1#Uc758#Uc6d0/#Ubcd1#Uc758#Uc6d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366" y="1078992"/>
            <a:ext cx="4188708" cy="5010912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4663440" y="6309360"/>
            <a:ext cx="6812280" cy="0"/>
          </a:xfrm>
          <a:prstGeom prst="line">
            <a:avLst/>
          </a:prstGeom>
          <a:noFill/>
          <a:ln w="12700">
            <a:solidFill>
              <a:srgbClr val="CFC9BC">
                <a:alpha val="6500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02920" y="6528816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 / NAVER SEARCH PERFORMANCE</a:t>
            </a:r>
            <a:endParaRPr lang="en-US" sz="6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828800" y="320040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73968" y="29260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078992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병의원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58368" y="1755648"/>
            <a:ext cx="731520" cy="0"/>
          </a:xfrm>
          <a:prstGeom prst="line">
            <a:avLst/>
          </a:prstGeom>
          <a:noFill/>
          <a:ln w="15240">
            <a:solidFill>
              <a:srgbClr val="11111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" y="2057400"/>
            <a:ext cx="1828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107692"/>
            <a:ext cx="1682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병의원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658368" y="2743200"/>
            <a:ext cx="3383280" cy="2423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Project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검색 상위노출 레퍼런스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Action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키워드별 검색 결과 확인 및 노출 지면 캡처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Result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결과 확인용 자료로 활용</a:t>
            </a:r>
            <a:endParaRPr lang="en-US" sz="1020" dirty="0"/>
          </a:p>
        </p:txBody>
      </p:sp>
      <p:sp>
        <p:nvSpPr>
          <p:cNvPr id="11" name="Text 9"/>
          <p:cNvSpPr/>
          <p:nvPr/>
        </p:nvSpPr>
        <p:spPr>
          <a:xfrm>
            <a:off x="658368" y="598932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※ 실제 레퍼런스 이미지는 업종/키워드별 검색 결과 캡처를 기반으로 정리했습니다.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4645152" y="960120"/>
            <a:ext cx="6812280" cy="5257800"/>
          </a:xfrm>
          <a:prstGeom prst="rect">
            <a:avLst/>
          </a:prstGeom>
          <a:solidFill>
            <a:srgbClr val="FFFFFF"/>
          </a:solidFill>
          <a:ln w="10160">
            <a:solidFill>
              <a:srgbClr val="CFC9BC"/>
            </a:solidFill>
            <a:prstDash val="solid"/>
          </a:ln>
        </p:spPr>
      </p:sp>
      <p:pic>
        <p:nvPicPr>
          <p:cNvPr id="13" name="Image 0" descr="/mnt/data/ref_imgs/#Ubcd1#Uc758#Uc6d0/#Ubcd1#Uc758#Uc6d0 (2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2320" y="1078992"/>
            <a:ext cx="4488801" cy="5010912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4663440" y="6309360"/>
            <a:ext cx="6812280" cy="0"/>
          </a:xfrm>
          <a:prstGeom prst="line">
            <a:avLst/>
          </a:prstGeom>
          <a:noFill/>
          <a:ln w="12700">
            <a:solidFill>
              <a:srgbClr val="CFC9BC">
                <a:alpha val="6500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02920" y="6528816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 / NAVER SEARCH PERFORMANCE</a:t>
            </a:r>
            <a:endParaRPr lang="en-US" sz="6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828800" y="320040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73968" y="29260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078992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병의원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58368" y="1755648"/>
            <a:ext cx="731520" cy="0"/>
          </a:xfrm>
          <a:prstGeom prst="line">
            <a:avLst/>
          </a:prstGeom>
          <a:noFill/>
          <a:ln w="15240">
            <a:solidFill>
              <a:srgbClr val="11111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" y="2057400"/>
            <a:ext cx="1828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107692"/>
            <a:ext cx="1682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병의원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658368" y="2743200"/>
            <a:ext cx="3383280" cy="2423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Project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검색 상위노출 레퍼런스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Action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키워드별 검색 결과 확인 및 노출 지면 캡처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Result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결과 확인용 자료로 활용</a:t>
            </a:r>
            <a:endParaRPr lang="en-US" sz="1020" dirty="0"/>
          </a:p>
        </p:txBody>
      </p:sp>
      <p:sp>
        <p:nvSpPr>
          <p:cNvPr id="11" name="Text 9"/>
          <p:cNvSpPr/>
          <p:nvPr/>
        </p:nvSpPr>
        <p:spPr>
          <a:xfrm>
            <a:off x="658368" y="598932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※ 실제 레퍼런스 이미지는 업종/키워드별 검색 결과 캡처를 기반으로 정리했습니다.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4645152" y="960120"/>
            <a:ext cx="6812280" cy="5257800"/>
          </a:xfrm>
          <a:prstGeom prst="rect">
            <a:avLst/>
          </a:prstGeom>
          <a:solidFill>
            <a:srgbClr val="FFFFFF"/>
          </a:solidFill>
          <a:ln w="10160">
            <a:solidFill>
              <a:srgbClr val="CFC9BC"/>
            </a:solidFill>
            <a:prstDash val="solid"/>
          </a:ln>
        </p:spPr>
      </p:sp>
      <p:pic>
        <p:nvPicPr>
          <p:cNvPr id="13" name="Image 0" descr="/mnt/data/ref_imgs/#Ubcd1#Uc758#Uc6d0/#Ubcd1#Uc758#Uc6d0 (3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6931" y="1078992"/>
            <a:ext cx="4259578" cy="5010912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4663440" y="6309360"/>
            <a:ext cx="6812280" cy="0"/>
          </a:xfrm>
          <a:prstGeom prst="line">
            <a:avLst/>
          </a:prstGeom>
          <a:noFill/>
          <a:ln w="12700">
            <a:solidFill>
              <a:srgbClr val="CFC9BC">
                <a:alpha val="6500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02920" y="6528816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 / NAVER SEARCH PERFORMANCE</a:t>
            </a:r>
            <a:endParaRPr lang="en-US" sz="6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828800" y="320040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73968" y="29260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078992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병의원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58368" y="1755648"/>
            <a:ext cx="731520" cy="0"/>
          </a:xfrm>
          <a:prstGeom prst="line">
            <a:avLst/>
          </a:prstGeom>
          <a:noFill/>
          <a:ln w="15240">
            <a:solidFill>
              <a:srgbClr val="11111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" y="2057400"/>
            <a:ext cx="1828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107692"/>
            <a:ext cx="1682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병의원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658368" y="2743200"/>
            <a:ext cx="3383280" cy="2423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Project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검색 상위노출 레퍼런스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Action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키워드별 검색 결과 확인 및 노출 지면 캡처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Result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결과 확인용 자료로 활용</a:t>
            </a:r>
            <a:endParaRPr lang="en-US" sz="1020" dirty="0"/>
          </a:p>
        </p:txBody>
      </p:sp>
      <p:sp>
        <p:nvSpPr>
          <p:cNvPr id="11" name="Text 9"/>
          <p:cNvSpPr/>
          <p:nvPr/>
        </p:nvSpPr>
        <p:spPr>
          <a:xfrm>
            <a:off x="658368" y="598932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※ 실제 레퍼런스 이미지는 업종/키워드별 검색 결과 캡처를 기반으로 정리했습니다.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4645152" y="960120"/>
            <a:ext cx="6812280" cy="5257800"/>
          </a:xfrm>
          <a:prstGeom prst="rect">
            <a:avLst/>
          </a:prstGeom>
          <a:solidFill>
            <a:srgbClr val="FFFFFF"/>
          </a:solidFill>
          <a:ln w="10160">
            <a:solidFill>
              <a:srgbClr val="CFC9BC"/>
            </a:solidFill>
            <a:prstDash val="solid"/>
          </a:ln>
        </p:spPr>
      </p:sp>
      <p:pic>
        <p:nvPicPr>
          <p:cNvPr id="13" name="Image 0" descr="/mnt/data/ref_imgs/#Ubcd1#Uc758#Uc6d0/#Ubcd1#Uc758#Uc6d0 (4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3403" y="1078992"/>
            <a:ext cx="4126633" cy="5010912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4663440" y="6309360"/>
            <a:ext cx="6812280" cy="0"/>
          </a:xfrm>
          <a:prstGeom prst="line">
            <a:avLst/>
          </a:prstGeom>
          <a:noFill/>
          <a:ln w="12700">
            <a:solidFill>
              <a:srgbClr val="CFC9BC">
                <a:alpha val="6500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02920" y="6528816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 / NAVER SEARCH PERFORMANCE</a:t>
            </a:r>
            <a:endParaRPr lang="en-US" sz="6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828800" y="320040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73968" y="29260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078992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병의원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58368" y="1755648"/>
            <a:ext cx="731520" cy="0"/>
          </a:xfrm>
          <a:prstGeom prst="line">
            <a:avLst/>
          </a:prstGeom>
          <a:noFill/>
          <a:ln w="15240">
            <a:solidFill>
              <a:srgbClr val="11111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" y="2057400"/>
            <a:ext cx="1828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107692"/>
            <a:ext cx="1682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병의원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658368" y="2743200"/>
            <a:ext cx="3383280" cy="2423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Project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검색 상위노출 레퍼런스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Action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키워드별 검색 결과 확인 및 노출 지면 캡처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Result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결과 확인용 자료로 활용</a:t>
            </a:r>
            <a:endParaRPr lang="en-US" sz="1020" dirty="0"/>
          </a:p>
        </p:txBody>
      </p:sp>
      <p:sp>
        <p:nvSpPr>
          <p:cNvPr id="11" name="Text 9"/>
          <p:cNvSpPr/>
          <p:nvPr/>
        </p:nvSpPr>
        <p:spPr>
          <a:xfrm>
            <a:off x="658368" y="598932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※ 실제 레퍼런스 이미지는 업종/키워드별 검색 결과 캡처를 기반으로 정리했습니다.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4645152" y="960120"/>
            <a:ext cx="6812280" cy="5257800"/>
          </a:xfrm>
          <a:prstGeom prst="rect">
            <a:avLst/>
          </a:prstGeom>
          <a:solidFill>
            <a:srgbClr val="FFFFFF"/>
          </a:solidFill>
          <a:ln w="10160">
            <a:solidFill>
              <a:srgbClr val="CFC9BC"/>
            </a:solidFill>
            <a:prstDash val="solid"/>
          </a:ln>
        </p:spPr>
      </p:sp>
      <p:pic>
        <p:nvPicPr>
          <p:cNvPr id="13" name="Image 0" descr="/mnt/data/ref_imgs/#Ubcd1#Uc758#Uc6d0/#Ubcd1#Uc758#Uc6d0 (5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4561" y="1078992"/>
            <a:ext cx="4244317" cy="5010912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4663440" y="6309360"/>
            <a:ext cx="6812280" cy="0"/>
          </a:xfrm>
          <a:prstGeom prst="line">
            <a:avLst/>
          </a:prstGeom>
          <a:noFill/>
          <a:ln w="12700">
            <a:solidFill>
              <a:srgbClr val="CFC9BC">
                <a:alpha val="6500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02920" y="6528816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 / NAVER SEARCH PERFORMANCE</a:t>
            </a:r>
            <a:endParaRPr lang="en-US" sz="6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828800" y="320040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73968" y="29260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06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078992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병의원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58368" y="1755648"/>
            <a:ext cx="731520" cy="0"/>
          </a:xfrm>
          <a:prstGeom prst="line">
            <a:avLst/>
          </a:prstGeom>
          <a:noFill/>
          <a:ln w="15240">
            <a:solidFill>
              <a:srgbClr val="11111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" y="2057400"/>
            <a:ext cx="1828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107692"/>
            <a:ext cx="1682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병의원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658368" y="2743200"/>
            <a:ext cx="3383280" cy="2423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Project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검색 상위노출 레퍼런스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Action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키워드별 검색 결과 확인 및 노출 지면 캡처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Result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결과 확인용 자료로 활용</a:t>
            </a:r>
            <a:endParaRPr lang="en-US" sz="1020" dirty="0"/>
          </a:p>
        </p:txBody>
      </p:sp>
      <p:sp>
        <p:nvSpPr>
          <p:cNvPr id="11" name="Text 9"/>
          <p:cNvSpPr/>
          <p:nvPr/>
        </p:nvSpPr>
        <p:spPr>
          <a:xfrm>
            <a:off x="658368" y="598932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※ 실제 레퍼런스 이미지는 업종/키워드별 검색 결과 캡처를 기반으로 정리했습니다.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4645152" y="960120"/>
            <a:ext cx="6812280" cy="5257800"/>
          </a:xfrm>
          <a:prstGeom prst="rect">
            <a:avLst/>
          </a:prstGeom>
          <a:solidFill>
            <a:srgbClr val="FFFFFF"/>
          </a:solidFill>
          <a:ln w="10160">
            <a:solidFill>
              <a:srgbClr val="CFC9BC"/>
            </a:solidFill>
            <a:prstDash val="solid"/>
          </a:ln>
        </p:spPr>
      </p:sp>
      <p:pic>
        <p:nvPicPr>
          <p:cNvPr id="13" name="Image 0" descr="/mnt/data/ref_imgs/#Ubcd1#Uc758#Uc6d0/#Ubcd1#Uc758#Uc6d0 (6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8190" y="1078992"/>
            <a:ext cx="5297060" cy="5010912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4663440" y="6309360"/>
            <a:ext cx="6812280" cy="0"/>
          </a:xfrm>
          <a:prstGeom prst="line">
            <a:avLst/>
          </a:prstGeom>
          <a:noFill/>
          <a:ln w="12700">
            <a:solidFill>
              <a:srgbClr val="CFC9BC">
                <a:alpha val="6500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02920" y="6528816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 / NAVER SEARCH PERFORMANCE</a:t>
            </a:r>
            <a:endParaRPr lang="en-US" sz="6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828800" y="320040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73968" y="29260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07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078992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병의원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58368" y="1755648"/>
            <a:ext cx="731520" cy="0"/>
          </a:xfrm>
          <a:prstGeom prst="line">
            <a:avLst/>
          </a:prstGeom>
          <a:noFill/>
          <a:ln w="15240">
            <a:solidFill>
              <a:srgbClr val="11111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" y="2057400"/>
            <a:ext cx="1828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107692"/>
            <a:ext cx="1682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병의원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658368" y="2743200"/>
            <a:ext cx="3383280" cy="2423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Project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검색 상위노출 레퍼런스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Action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키워드별 검색 결과 확인 및 노출 지면 캡처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Result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결과 확인용 자료로 활용</a:t>
            </a:r>
            <a:endParaRPr lang="en-US" sz="1020" dirty="0"/>
          </a:p>
        </p:txBody>
      </p:sp>
      <p:sp>
        <p:nvSpPr>
          <p:cNvPr id="11" name="Text 9"/>
          <p:cNvSpPr/>
          <p:nvPr/>
        </p:nvSpPr>
        <p:spPr>
          <a:xfrm>
            <a:off x="658368" y="598932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※ 실제 레퍼런스 이미지는 업종/키워드별 검색 결과 캡처를 기반으로 정리했습니다.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4645152" y="960120"/>
            <a:ext cx="6812280" cy="5257800"/>
          </a:xfrm>
          <a:prstGeom prst="rect">
            <a:avLst/>
          </a:prstGeom>
          <a:solidFill>
            <a:srgbClr val="FFFFFF"/>
          </a:solidFill>
          <a:ln w="10160">
            <a:solidFill>
              <a:srgbClr val="CFC9BC"/>
            </a:solidFill>
            <a:prstDash val="solid"/>
          </a:ln>
        </p:spPr>
      </p:sp>
      <p:pic>
        <p:nvPicPr>
          <p:cNvPr id="13" name="Image 0" descr="/mnt/data/ref_imgs/#Ubcd1#Uc758#Uc6d0/#Ubcd1#Uc758#Uc6d0 (7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4247" y="1078992"/>
            <a:ext cx="4844945" cy="5010912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4663440" y="6309360"/>
            <a:ext cx="6812280" cy="0"/>
          </a:xfrm>
          <a:prstGeom prst="line">
            <a:avLst/>
          </a:prstGeom>
          <a:noFill/>
          <a:ln w="12700">
            <a:solidFill>
              <a:srgbClr val="CFC9BC">
                <a:alpha val="6500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02920" y="6528816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 / NAVER SEARCH PERFORMANCE</a:t>
            </a:r>
            <a:endParaRPr lang="en-US" sz="6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828800" y="320040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73968" y="29260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08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078992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병의원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58368" y="1755648"/>
            <a:ext cx="731520" cy="0"/>
          </a:xfrm>
          <a:prstGeom prst="line">
            <a:avLst/>
          </a:prstGeom>
          <a:noFill/>
          <a:ln w="15240">
            <a:solidFill>
              <a:srgbClr val="11111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" y="2057400"/>
            <a:ext cx="1828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107692"/>
            <a:ext cx="1682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병의원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658368" y="2743200"/>
            <a:ext cx="3383280" cy="2423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Project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검색 상위노출 레퍼런스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Action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키워드별 검색 결과 확인 및 노출 지면 캡처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Result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결과 확인용 자료로 활용</a:t>
            </a:r>
            <a:endParaRPr lang="en-US" sz="1020" dirty="0"/>
          </a:p>
        </p:txBody>
      </p:sp>
      <p:sp>
        <p:nvSpPr>
          <p:cNvPr id="11" name="Text 9"/>
          <p:cNvSpPr/>
          <p:nvPr/>
        </p:nvSpPr>
        <p:spPr>
          <a:xfrm>
            <a:off x="658368" y="598932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※ 실제 레퍼런스 이미지는 업종/키워드별 검색 결과 캡처를 기반으로 정리했습니다.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4645152" y="960120"/>
            <a:ext cx="6812280" cy="5257800"/>
          </a:xfrm>
          <a:prstGeom prst="rect">
            <a:avLst/>
          </a:prstGeom>
          <a:solidFill>
            <a:srgbClr val="FFFFFF"/>
          </a:solidFill>
          <a:ln w="10160">
            <a:solidFill>
              <a:srgbClr val="CFC9BC"/>
            </a:solidFill>
            <a:prstDash val="solid"/>
          </a:ln>
        </p:spPr>
      </p:sp>
      <p:pic>
        <p:nvPicPr>
          <p:cNvPr id="13" name="Image 0" descr="/mnt/data/ref_imgs/#Ubcd1#Uc758#Uc6d0/#Ubcd1#Uc758#Uc6d0 (8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0158" y="1078992"/>
            <a:ext cx="4473125" cy="5010912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4663440" y="6309360"/>
            <a:ext cx="6812280" cy="0"/>
          </a:xfrm>
          <a:prstGeom prst="line">
            <a:avLst/>
          </a:prstGeom>
          <a:noFill/>
          <a:ln w="12700">
            <a:solidFill>
              <a:srgbClr val="CFC9BC">
                <a:alpha val="6500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02920" y="6528816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 / NAVER SEARCH PERFORMANCE</a:t>
            </a:r>
            <a:endParaRPr lang="en-US" sz="6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828800" y="320040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73968" y="29260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09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078992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병의원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58368" y="1755648"/>
            <a:ext cx="731520" cy="0"/>
          </a:xfrm>
          <a:prstGeom prst="line">
            <a:avLst/>
          </a:prstGeom>
          <a:noFill/>
          <a:ln w="15240">
            <a:solidFill>
              <a:srgbClr val="11111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" y="2057400"/>
            <a:ext cx="1828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107692"/>
            <a:ext cx="1682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병의원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658368" y="2743200"/>
            <a:ext cx="3383280" cy="2423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Project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검색 상위노출 레퍼런스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Action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키워드별 검색 결과 확인 및 노출 지면 캡처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Result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결과 확인용 자료로 활용</a:t>
            </a:r>
            <a:endParaRPr lang="en-US" sz="1020" dirty="0"/>
          </a:p>
        </p:txBody>
      </p:sp>
      <p:sp>
        <p:nvSpPr>
          <p:cNvPr id="11" name="Text 9"/>
          <p:cNvSpPr/>
          <p:nvPr/>
        </p:nvSpPr>
        <p:spPr>
          <a:xfrm>
            <a:off x="658368" y="598932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※ 실제 레퍼런스 이미지는 업종/키워드별 검색 결과 캡처를 기반으로 정리했습니다.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4645152" y="960120"/>
            <a:ext cx="6812280" cy="5257800"/>
          </a:xfrm>
          <a:prstGeom prst="rect">
            <a:avLst/>
          </a:prstGeom>
          <a:solidFill>
            <a:srgbClr val="FFFFFF"/>
          </a:solidFill>
          <a:ln w="10160">
            <a:solidFill>
              <a:srgbClr val="CFC9BC"/>
            </a:solidFill>
            <a:prstDash val="solid"/>
          </a:ln>
        </p:spPr>
      </p:sp>
      <p:pic>
        <p:nvPicPr>
          <p:cNvPr id="13" name="Image 0" descr="/mnt/data/ref_imgs/#Ubcd1#Uc758#Uc6d0/#Ubcd1#Uc758#Uc6d0 (9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3607" y="1078992"/>
            <a:ext cx="3726227" cy="5010912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4663440" y="6309360"/>
            <a:ext cx="6812280" cy="0"/>
          </a:xfrm>
          <a:prstGeom prst="line">
            <a:avLst/>
          </a:prstGeom>
          <a:noFill/>
          <a:ln w="12700">
            <a:solidFill>
              <a:srgbClr val="CFC9BC">
                <a:alpha val="6500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02920" y="6528816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 / NAVER SEARCH PERFORMANCE</a:t>
            </a:r>
            <a:endParaRPr lang="en-US" sz="6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828800" y="320040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73968" y="29260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078992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병의원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58368" y="1755648"/>
            <a:ext cx="731520" cy="0"/>
          </a:xfrm>
          <a:prstGeom prst="line">
            <a:avLst/>
          </a:prstGeom>
          <a:noFill/>
          <a:ln w="15240">
            <a:solidFill>
              <a:srgbClr val="11111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" y="2057400"/>
            <a:ext cx="1828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107692"/>
            <a:ext cx="1682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병의원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658368" y="2743200"/>
            <a:ext cx="3383280" cy="2423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Project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검색 상위노출 레퍼런스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Action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키워드별 검색 결과 확인 및 노출 지면 캡처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Result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결과 확인용 자료로 활용</a:t>
            </a:r>
            <a:endParaRPr lang="en-US" sz="1020" dirty="0"/>
          </a:p>
        </p:txBody>
      </p:sp>
      <p:sp>
        <p:nvSpPr>
          <p:cNvPr id="11" name="Text 9"/>
          <p:cNvSpPr/>
          <p:nvPr/>
        </p:nvSpPr>
        <p:spPr>
          <a:xfrm>
            <a:off x="658368" y="598932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※ 실제 레퍼런스 이미지는 업종/키워드별 검색 결과 캡처를 기반으로 정리했습니다.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4645152" y="960120"/>
            <a:ext cx="6812280" cy="5257800"/>
          </a:xfrm>
          <a:prstGeom prst="rect">
            <a:avLst/>
          </a:prstGeom>
          <a:solidFill>
            <a:srgbClr val="FFFFFF"/>
          </a:solidFill>
          <a:ln w="10160">
            <a:solidFill>
              <a:srgbClr val="CFC9BC"/>
            </a:solidFill>
            <a:prstDash val="solid"/>
          </a:ln>
        </p:spPr>
      </p:sp>
      <p:pic>
        <p:nvPicPr>
          <p:cNvPr id="13" name="Image 0" descr="/mnt/data/ref_imgs/#Ubcd1#Uc758#Uc6d0/#Ubcd1#Uc758#Uc6d0 (10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8728" y="1078992"/>
            <a:ext cx="3955983" cy="5010912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4663440" y="6309360"/>
            <a:ext cx="6812280" cy="0"/>
          </a:xfrm>
          <a:prstGeom prst="line">
            <a:avLst/>
          </a:prstGeom>
          <a:noFill/>
          <a:ln w="12700">
            <a:solidFill>
              <a:srgbClr val="CFC9BC">
                <a:alpha val="6500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02920" y="6528816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 / NAVER SEARCH PERFORMANCE</a:t>
            </a:r>
            <a:endParaRPr lang="en-US" sz="6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828800" y="320040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73968" y="29260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078992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병의원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58368" y="1755648"/>
            <a:ext cx="731520" cy="0"/>
          </a:xfrm>
          <a:prstGeom prst="line">
            <a:avLst/>
          </a:prstGeom>
          <a:noFill/>
          <a:ln w="15240">
            <a:solidFill>
              <a:srgbClr val="11111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" y="2057400"/>
            <a:ext cx="1828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107692"/>
            <a:ext cx="1682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병의원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658368" y="2743200"/>
            <a:ext cx="3383280" cy="2423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Project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검색 상위노출 레퍼런스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Action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키워드별 검색 결과 확인 및 노출 지면 캡처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Result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결과 확인용 자료로 활용</a:t>
            </a:r>
            <a:endParaRPr lang="en-US" sz="1020" dirty="0"/>
          </a:p>
        </p:txBody>
      </p:sp>
      <p:sp>
        <p:nvSpPr>
          <p:cNvPr id="11" name="Text 9"/>
          <p:cNvSpPr/>
          <p:nvPr/>
        </p:nvSpPr>
        <p:spPr>
          <a:xfrm>
            <a:off x="658368" y="598932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※ 실제 레퍼런스 이미지는 업종/키워드별 검색 결과 캡처를 기반으로 정리했습니다.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4645152" y="960120"/>
            <a:ext cx="6812280" cy="5257800"/>
          </a:xfrm>
          <a:prstGeom prst="rect">
            <a:avLst/>
          </a:prstGeom>
          <a:solidFill>
            <a:srgbClr val="FFFFFF"/>
          </a:solidFill>
          <a:ln w="10160">
            <a:solidFill>
              <a:srgbClr val="CFC9BC"/>
            </a:solidFill>
            <a:prstDash val="solid"/>
          </a:ln>
        </p:spPr>
      </p:sp>
      <p:pic>
        <p:nvPicPr>
          <p:cNvPr id="13" name="Image 0" descr="/mnt/data/ref_imgs/#Ubcd1#Uc758#Uc6d0/#Ubcd1#Uc758#Uc6d0 (11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6950" y="1078992"/>
            <a:ext cx="4839540" cy="5010912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4663440" y="6309360"/>
            <a:ext cx="6812280" cy="0"/>
          </a:xfrm>
          <a:prstGeom prst="line">
            <a:avLst/>
          </a:prstGeom>
          <a:noFill/>
          <a:ln w="12700">
            <a:solidFill>
              <a:srgbClr val="CFC9BC">
                <a:alpha val="6500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02920" y="6528816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 / NAVER SEARCH PERFORMANCE</a:t>
            </a:r>
            <a:endParaRPr lang="en-US" sz="6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828800" y="320040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73968" y="29260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078992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병의원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58368" y="1755648"/>
            <a:ext cx="731520" cy="0"/>
          </a:xfrm>
          <a:prstGeom prst="line">
            <a:avLst/>
          </a:prstGeom>
          <a:noFill/>
          <a:ln w="15240">
            <a:solidFill>
              <a:srgbClr val="11111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" y="2057400"/>
            <a:ext cx="1828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107692"/>
            <a:ext cx="1682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병의원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658368" y="2743200"/>
            <a:ext cx="3383280" cy="2423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Project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검색 상위노출 레퍼런스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Action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키워드별 검색 결과 확인 및 노출 지면 캡처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Result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결과 확인용 자료로 활용</a:t>
            </a:r>
            <a:endParaRPr lang="en-US" sz="1020" dirty="0"/>
          </a:p>
        </p:txBody>
      </p:sp>
      <p:sp>
        <p:nvSpPr>
          <p:cNvPr id="11" name="Text 9"/>
          <p:cNvSpPr/>
          <p:nvPr/>
        </p:nvSpPr>
        <p:spPr>
          <a:xfrm>
            <a:off x="658368" y="598932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※ 실제 레퍼런스 이미지는 업종/키워드별 검색 결과 캡처를 기반으로 정리했습니다.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4645152" y="960120"/>
            <a:ext cx="6812280" cy="5257800"/>
          </a:xfrm>
          <a:prstGeom prst="rect">
            <a:avLst/>
          </a:prstGeom>
          <a:solidFill>
            <a:srgbClr val="FFFFFF"/>
          </a:solidFill>
          <a:ln w="10160">
            <a:solidFill>
              <a:srgbClr val="CFC9BC"/>
            </a:solidFill>
            <a:prstDash val="solid"/>
          </a:ln>
        </p:spPr>
      </p:sp>
      <p:pic>
        <p:nvPicPr>
          <p:cNvPr id="13" name="Image 0" descr="/mnt/data/ref_imgs/#Ubcd1#Uc758#Uc6d0/#Ubcd1#Uc758#Uc6d0 (12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5766" y="1078992"/>
            <a:ext cx="4361908" cy="5010912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4663440" y="6309360"/>
            <a:ext cx="6812280" cy="0"/>
          </a:xfrm>
          <a:prstGeom prst="line">
            <a:avLst/>
          </a:prstGeom>
          <a:noFill/>
          <a:ln w="12700">
            <a:solidFill>
              <a:srgbClr val="CFC9BC">
                <a:alpha val="6500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02920" y="6528816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 / NAVER SEARCH PERFORMANCE</a:t>
            </a:r>
            <a:endParaRPr lang="en-US" sz="6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828800" y="320040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73968" y="29260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078992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병의원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58368" y="1755648"/>
            <a:ext cx="731520" cy="0"/>
          </a:xfrm>
          <a:prstGeom prst="line">
            <a:avLst/>
          </a:prstGeom>
          <a:noFill/>
          <a:ln w="15240">
            <a:solidFill>
              <a:srgbClr val="11111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" y="2057400"/>
            <a:ext cx="1828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107692"/>
            <a:ext cx="1682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병의원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658368" y="2743200"/>
            <a:ext cx="3383280" cy="2423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Project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검색 상위노출 레퍼런스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Action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키워드별 검색 결과 확인 및 노출 지면 캡처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Result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결과 확인용 자료로 활용</a:t>
            </a:r>
            <a:endParaRPr lang="en-US" sz="1020" dirty="0"/>
          </a:p>
        </p:txBody>
      </p:sp>
      <p:sp>
        <p:nvSpPr>
          <p:cNvPr id="11" name="Text 9"/>
          <p:cNvSpPr/>
          <p:nvPr/>
        </p:nvSpPr>
        <p:spPr>
          <a:xfrm>
            <a:off x="658368" y="598932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※ 실제 레퍼런스 이미지는 업종/키워드별 검색 결과 캡처를 기반으로 정리했습니다.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4645152" y="960120"/>
            <a:ext cx="6812280" cy="5257800"/>
          </a:xfrm>
          <a:prstGeom prst="rect">
            <a:avLst/>
          </a:prstGeom>
          <a:solidFill>
            <a:srgbClr val="FFFFFF"/>
          </a:solidFill>
          <a:ln w="10160">
            <a:solidFill>
              <a:srgbClr val="CFC9BC"/>
            </a:solidFill>
            <a:prstDash val="solid"/>
          </a:ln>
        </p:spPr>
      </p:sp>
      <p:pic>
        <p:nvPicPr>
          <p:cNvPr id="13" name="Image 0" descr="/mnt/data/ref_imgs/#Ubcd1#Uc758#Uc6d0/#Ubcd1#Uc758#Uc6d0 (13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2061" y="1078992"/>
            <a:ext cx="4729319" cy="5010912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4663440" y="6309360"/>
            <a:ext cx="6812280" cy="0"/>
          </a:xfrm>
          <a:prstGeom prst="line">
            <a:avLst/>
          </a:prstGeom>
          <a:noFill/>
          <a:ln w="12700">
            <a:solidFill>
              <a:srgbClr val="CFC9BC">
                <a:alpha val="6500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02920" y="6528816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 / NAVER SEARCH PERFORMANCE</a:t>
            </a:r>
            <a:endParaRPr lang="en-US" sz="6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828800" y="320040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73968" y="29260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078992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병의원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58368" y="1755648"/>
            <a:ext cx="731520" cy="0"/>
          </a:xfrm>
          <a:prstGeom prst="line">
            <a:avLst/>
          </a:prstGeom>
          <a:noFill/>
          <a:ln w="15240">
            <a:solidFill>
              <a:srgbClr val="11111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" y="2057400"/>
            <a:ext cx="1828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107692"/>
            <a:ext cx="1682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병의원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658368" y="2743200"/>
            <a:ext cx="3383280" cy="2423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Project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검색 상위노출 레퍼런스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Action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키워드별 검색 결과 확인 및 노출 지면 캡처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Result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결과 확인용 자료로 활용</a:t>
            </a:r>
            <a:endParaRPr lang="en-US" sz="1020" dirty="0"/>
          </a:p>
        </p:txBody>
      </p:sp>
      <p:sp>
        <p:nvSpPr>
          <p:cNvPr id="11" name="Text 9"/>
          <p:cNvSpPr/>
          <p:nvPr/>
        </p:nvSpPr>
        <p:spPr>
          <a:xfrm>
            <a:off x="658368" y="598932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※ 실제 레퍼런스 이미지는 업종/키워드별 검색 결과 캡처를 기반으로 정리했습니다.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4645152" y="960120"/>
            <a:ext cx="6812280" cy="5257800"/>
          </a:xfrm>
          <a:prstGeom prst="rect">
            <a:avLst/>
          </a:prstGeom>
          <a:solidFill>
            <a:srgbClr val="FFFFFF"/>
          </a:solidFill>
          <a:ln w="10160">
            <a:solidFill>
              <a:srgbClr val="CFC9BC"/>
            </a:solidFill>
            <a:prstDash val="solid"/>
          </a:ln>
        </p:spPr>
      </p:sp>
      <p:pic>
        <p:nvPicPr>
          <p:cNvPr id="13" name="Image 0" descr="/mnt/data/ref_imgs/#Ubcd1#Uc758#Uc6d0/#Ubcd1#Uc758#Uc6d0 (14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8544" y="1078992"/>
            <a:ext cx="5836353" cy="5010912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4663440" y="6309360"/>
            <a:ext cx="6812280" cy="0"/>
          </a:xfrm>
          <a:prstGeom prst="line">
            <a:avLst/>
          </a:prstGeom>
          <a:noFill/>
          <a:ln w="12700">
            <a:solidFill>
              <a:srgbClr val="CFC9BC">
                <a:alpha val="6500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02920" y="6528816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 / NAVER SEARCH PERFORMANCE</a:t>
            </a:r>
            <a:endParaRPr lang="en-US" sz="6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828800" y="320040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73968" y="29260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078992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병의원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58368" y="1755648"/>
            <a:ext cx="731520" cy="0"/>
          </a:xfrm>
          <a:prstGeom prst="line">
            <a:avLst/>
          </a:prstGeom>
          <a:noFill/>
          <a:ln w="15240">
            <a:solidFill>
              <a:srgbClr val="11111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" y="2057400"/>
            <a:ext cx="1828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107692"/>
            <a:ext cx="1682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병의원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658368" y="2743200"/>
            <a:ext cx="3383280" cy="2423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Project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검색 상위노출 레퍼런스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Action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키워드별 검색 결과 확인 및 노출 지면 캡처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Result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결과 확인용 자료로 활용</a:t>
            </a:r>
            <a:endParaRPr lang="en-US" sz="1020" dirty="0"/>
          </a:p>
        </p:txBody>
      </p:sp>
      <p:sp>
        <p:nvSpPr>
          <p:cNvPr id="11" name="Text 9"/>
          <p:cNvSpPr/>
          <p:nvPr/>
        </p:nvSpPr>
        <p:spPr>
          <a:xfrm>
            <a:off x="658368" y="598932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※ 실제 레퍼런스 이미지는 업종/키워드별 검색 결과 캡처를 기반으로 정리했습니다.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4645152" y="960120"/>
            <a:ext cx="6812280" cy="5257800"/>
          </a:xfrm>
          <a:prstGeom prst="rect">
            <a:avLst/>
          </a:prstGeom>
          <a:solidFill>
            <a:srgbClr val="FFFFFF"/>
          </a:solidFill>
          <a:ln w="10160">
            <a:solidFill>
              <a:srgbClr val="CFC9BC"/>
            </a:solidFill>
            <a:prstDash val="solid"/>
          </a:ln>
        </p:spPr>
      </p:sp>
      <p:pic>
        <p:nvPicPr>
          <p:cNvPr id="13" name="Image 0" descr="/mnt/data/ref_imgs/#Ubcd1#Uc758#Uc6d0/#Ubcd1#Uc758#Uc6d0 (15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2612" y="1078992"/>
            <a:ext cx="4688217" cy="5010912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4663440" y="6309360"/>
            <a:ext cx="6812280" cy="0"/>
          </a:xfrm>
          <a:prstGeom prst="line">
            <a:avLst/>
          </a:prstGeom>
          <a:noFill/>
          <a:ln w="12700">
            <a:solidFill>
              <a:srgbClr val="CFC9BC">
                <a:alpha val="6500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02920" y="6528816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 / NAVER SEARCH PERFORMANCE</a:t>
            </a:r>
            <a:endParaRPr lang="en-US" sz="6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828800" y="320040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73968" y="29260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078992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병의원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58368" y="1755648"/>
            <a:ext cx="731520" cy="0"/>
          </a:xfrm>
          <a:prstGeom prst="line">
            <a:avLst/>
          </a:prstGeom>
          <a:noFill/>
          <a:ln w="15240">
            <a:solidFill>
              <a:srgbClr val="11111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" y="2057400"/>
            <a:ext cx="1828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107692"/>
            <a:ext cx="1682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병의원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658368" y="2743200"/>
            <a:ext cx="3383280" cy="2423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Project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검색 상위노출 레퍼런스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Action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키워드별 검색 결과 확인 및 노출 지면 캡처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Result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결과 확인용 자료로 활용</a:t>
            </a:r>
            <a:endParaRPr lang="en-US" sz="1020" dirty="0"/>
          </a:p>
        </p:txBody>
      </p:sp>
      <p:sp>
        <p:nvSpPr>
          <p:cNvPr id="11" name="Text 9"/>
          <p:cNvSpPr/>
          <p:nvPr/>
        </p:nvSpPr>
        <p:spPr>
          <a:xfrm>
            <a:off x="658368" y="598932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※ 실제 레퍼런스 이미지는 업종/키워드별 검색 결과 캡처를 기반으로 정리했습니다.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4645152" y="960120"/>
            <a:ext cx="6812280" cy="5257800"/>
          </a:xfrm>
          <a:prstGeom prst="rect">
            <a:avLst/>
          </a:prstGeom>
          <a:solidFill>
            <a:srgbClr val="FFFFFF"/>
          </a:solidFill>
          <a:ln w="10160">
            <a:solidFill>
              <a:srgbClr val="CFC9BC"/>
            </a:solidFill>
            <a:prstDash val="solid"/>
          </a:ln>
        </p:spPr>
      </p:sp>
      <p:pic>
        <p:nvPicPr>
          <p:cNvPr id="13" name="Image 0" descr="/mnt/data/ref_imgs/#Ubcd1#Uc758#Uc6d0/#Ubcd1#Uc758#Uc6d0 (16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6995" y="1078992"/>
            <a:ext cx="4139449" cy="5010912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4663440" y="6309360"/>
            <a:ext cx="6812280" cy="0"/>
          </a:xfrm>
          <a:prstGeom prst="line">
            <a:avLst/>
          </a:prstGeom>
          <a:noFill/>
          <a:ln w="12700">
            <a:solidFill>
              <a:srgbClr val="CFC9BC">
                <a:alpha val="6500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02920" y="6528816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 / NAVER SEARCH PERFORMANCE</a:t>
            </a:r>
            <a:endParaRPr lang="en-US" sz="6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828800" y="320040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73968" y="29260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078992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병의원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58368" y="1755648"/>
            <a:ext cx="731520" cy="0"/>
          </a:xfrm>
          <a:prstGeom prst="line">
            <a:avLst/>
          </a:prstGeom>
          <a:noFill/>
          <a:ln w="15240">
            <a:solidFill>
              <a:srgbClr val="11111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" y="2057400"/>
            <a:ext cx="1828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107692"/>
            <a:ext cx="1682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병의원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658368" y="2743200"/>
            <a:ext cx="3383280" cy="2423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Project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검색 상위노출 레퍼런스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Action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키워드별 검색 결과 확인 및 노출 지면 캡처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Result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결과 확인용 자료로 활용</a:t>
            </a:r>
            <a:endParaRPr lang="en-US" sz="1020" dirty="0"/>
          </a:p>
        </p:txBody>
      </p:sp>
      <p:sp>
        <p:nvSpPr>
          <p:cNvPr id="11" name="Text 9"/>
          <p:cNvSpPr/>
          <p:nvPr/>
        </p:nvSpPr>
        <p:spPr>
          <a:xfrm>
            <a:off x="658368" y="598932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※ 실제 레퍼런스 이미지는 업종/키워드별 검색 결과 캡처를 기반으로 정리했습니다.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4645152" y="960120"/>
            <a:ext cx="6812280" cy="5257800"/>
          </a:xfrm>
          <a:prstGeom prst="rect">
            <a:avLst/>
          </a:prstGeom>
          <a:solidFill>
            <a:srgbClr val="FFFFFF"/>
          </a:solidFill>
          <a:ln w="10160">
            <a:solidFill>
              <a:srgbClr val="CFC9BC"/>
            </a:solidFill>
            <a:prstDash val="solid"/>
          </a:ln>
        </p:spPr>
      </p:sp>
      <p:pic>
        <p:nvPicPr>
          <p:cNvPr id="13" name="Image 0" descr="/mnt/data/ref_imgs/#Ubcd1#Uc758#Uc6d0/#Ubcd1#Uc758#Uc6d0 (17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2141" y="1078992"/>
            <a:ext cx="4229158" cy="5010912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4663440" y="6309360"/>
            <a:ext cx="6812280" cy="0"/>
          </a:xfrm>
          <a:prstGeom prst="line">
            <a:avLst/>
          </a:prstGeom>
          <a:noFill/>
          <a:ln w="12700">
            <a:solidFill>
              <a:srgbClr val="CFC9BC">
                <a:alpha val="6500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02920" y="6528816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 / NAVER SEARCH PERFORMANCE</a:t>
            </a:r>
            <a:endParaRPr lang="en-US" sz="6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828800" y="320040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73968" y="29260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078992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병의원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58368" y="1755648"/>
            <a:ext cx="731520" cy="0"/>
          </a:xfrm>
          <a:prstGeom prst="line">
            <a:avLst/>
          </a:prstGeom>
          <a:noFill/>
          <a:ln w="15240">
            <a:solidFill>
              <a:srgbClr val="11111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" y="2057400"/>
            <a:ext cx="1828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107692"/>
            <a:ext cx="1682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병의원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658368" y="2743200"/>
            <a:ext cx="3383280" cy="2423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Project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검색 상위노출 레퍼런스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Action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키워드별 검색 결과 확인 및 노출 지면 캡처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Result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결과 확인용 자료로 활용</a:t>
            </a:r>
            <a:endParaRPr lang="en-US" sz="1020" dirty="0"/>
          </a:p>
        </p:txBody>
      </p:sp>
      <p:sp>
        <p:nvSpPr>
          <p:cNvPr id="11" name="Text 9"/>
          <p:cNvSpPr/>
          <p:nvPr/>
        </p:nvSpPr>
        <p:spPr>
          <a:xfrm>
            <a:off x="658368" y="598932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※ 실제 레퍼런스 이미지는 업종/키워드별 검색 결과 캡처를 기반으로 정리했습니다.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4645152" y="960120"/>
            <a:ext cx="6812280" cy="5257800"/>
          </a:xfrm>
          <a:prstGeom prst="rect">
            <a:avLst/>
          </a:prstGeom>
          <a:solidFill>
            <a:srgbClr val="FFFFFF"/>
          </a:solidFill>
          <a:ln w="10160">
            <a:solidFill>
              <a:srgbClr val="CFC9BC"/>
            </a:solidFill>
            <a:prstDash val="solid"/>
          </a:ln>
        </p:spPr>
      </p:sp>
      <p:pic>
        <p:nvPicPr>
          <p:cNvPr id="13" name="Image 0" descr="/mnt/data/ref_imgs/#Ubcd1#Uc758#Uc6d0/#Ubcd1#Uc758#Uc6d0 (18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5919" y="1078992"/>
            <a:ext cx="5601602" cy="5010912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4663440" y="6309360"/>
            <a:ext cx="6812280" cy="0"/>
          </a:xfrm>
          <a:prstGeom prst="line">
            <a:avLst/>
          </a:prstGeom>
          <a:noFill/>
          <a:ln w="12700">
            <a:solidFill>
              <a:srgbClr val="CFC9BC">
                <a:alpha val="6500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02920" y="6528816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 / NAVER SEARCH PERFORMANCE</a:t>
            </a:r>
            <a:endParaRPr lang="en-US" sz="6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828800" y="320040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73968" y="29260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078992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병의원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58368" y="1755648"/>
            <a:ext cx="731520" cy="0"/>
          </a:xfrm>
          <a:prstGeom prst="line">
            <a:avLst/>
          </a:prstGeom>
          <a:noFill/>
          <a:ln w="15240">
            <a:solidFill>
              <a:srgbClr val="11111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" y="2057400"/>
            <a:ext cx="1828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107692"/>
            <a:ext cx="1682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병의원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658368" y="2743200"/>
            <a:ext cx="3383280" cy="2423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Project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검색 상위노출 레퍼런스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Action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키워드별 검색 결과 확인 및 노출 지면 캡처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Result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결과 확인용 자료로 활용</a:t>
            </a:r>
            <a:endParaRPr lang="en-US" sz="1020" dirty="0"/>
          </a:p>
        </p:txBody>
      </p:sp>
      <p:sp>
        <p:nvSpPr>
          <p:cNvPr id="11" name="Text 9"/>
          <p:cNvSpPr/>
          <p:nvPr/>
        </p:nvSpPr>
        <p:spPr>
          <a:xfrm>
            <a:off x="658368" y="598932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※ 실제 레퍼런스 이미지는 업종/키워드별 검색 결과 캡처를 기반으로 정리했습니다.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4645152" y="960120"/>
            <a:ext cx="6812280" cy="5257800"/>
          </a:xfrm>
          <a:prstGeom prst="rect">
            <a:avLst/>
          </a:prstGeom>
          <a:solidFill>
            <a:srgbClr val="FFFFFF"/>
          </a:solidFill>
          <a:ln w="10160">
            <a:solidFill>
              <a:srgbClr val="CFC9BC"/>
            </a:solidFill>
            <a:prstDash val="solid"/>
          </a:ln>
        </p:spPr>
      </p:sp>
      <p:pic>
        <p:nvPicPr>
          <p:cNvPr id="13" name="Image 0" descr="/mnt/data/ref_imgs/#Ubcd1#Uc758#Uc6d0/#Ubcd1#Uc758#Uc6d0 (19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1945" y="1078992"/>
            <a:ext cx="4729551" cy="5010912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4663440" y="6309360"/>
            <a:ext cx="6812280" cy="0"/>
          </a:xfrm>
          <a:prstGeom prst="line">
            <a:avLst/>
          </a:prstGeom>
          <a:noFill/>
          <a:ln w="12700">
            <a:solidFill>
              <a:srgbClr val="CFC9BC">
                <a:alpha val="6500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02920" y="6528816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 / NAVER SEARCH PERFORMANCE</a:t>
            </a:r>
            <a:endParaRPr lang="en-US" sz="6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828800" y="320040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73968" y="29260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20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078992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병의원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58368" y="1755648"/>
            <a:ext cx="731520" cy="0"/>
          </a:xfrm>
          <a:prstGeom prst="line">
            <a:avLst/>
          </a:prstGeom>
          <a:noFill/>
          <a:ln w="15240">
            <a:solidFill>
              <a:srgbClr val="11111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" y="2057400"/>
            <a:ext cx="1828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107692"/>
            <a:ext cx="1682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병의원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658368" y="2743200"/>
            <a:ext cx="3383280" cy="2423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Project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검색 상위노출 레퍼런스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Action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키워드별 검색 결과 확인 및 노출 지면 캡처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Result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결과 확인용 자료로 활용</a:t>
            </a:r>
            <a:endParaRPr lang="en-US" sz="1020" dirty="0"/>
          </a:p>
        </p:txBody>
      </p:sp>
      <p:sp>
        <p:nvSpPr>
          <p:cNvPr id="11" name="Text 9"/>
          <p:cNvSpPr/>
          <p:nvPr/>
        </p:nvSpPr>
        <p:spPr>
          <a:xfrm>
            <a:off x="658368" y="598932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※ 실제 레퍼런스 이미지는 업종/키워드별 검색 결과 캡처를 기반으로 정리했습니다.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4645152" y="960120"/>
            <a:ext cx="6812280" cy="5257800"/>
          </a:xfrm>
          <a:prstGeom prst="rect">
            <a:avLst/>
          </a:prstGeom>
          <a:solidFill>
            <a:srgbClr val="FFFFFF"/>
          </a:solidFill>
          <a:ln w="10160">
            <a:solidFill>
              <a:srgbClr val="CFC9BC"/>
            </a:solidFill>
            <a:prstDash val="solid"/>
          </a:ln>
        </p:spPr>
      </p:sp>
      <p:pic>
        <p:nvPicPr>
          <p:cNvPr id="13" name="Image 0" descr="/mnt/data/ref_imgs/#Ubcd1#Uc758#Uc6d0/#Ubcd1#Uc758#Uc6d0 (20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2449" y="1078992"/>
            <a:ext cx="3968542" cy="5010912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4663440" y="6309360"/>
            <a:ext cx="6812280" cy="0"/>
          </a:xfrm>
          <a:prstGeom prst="line">
            <a:avLst/>
          </a:prstGeom>
          <a:noFill/>
          <a:ln w="12700">
            <a:solidFill>
              <a:srgbClr val="CFC9BC">
                <a:alpha val="6500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02920" y="6528816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 / NAVER SEARCH PERFORMANCE</a:t>
            </a:r>
            <a:endParaRPr lang="en-US" sz="6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828800" y="320040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73968" y="29260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21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078992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병의원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58368" y="1755648"/>
            <a:ext cx="731520" cy="0"/>
          </a:xfrm>
          <a:prstGeom prst="line">
            <a:avLst/>
          </a:prstGeom>
          <a:noFill/>
          <a:ln w="15240">
            <a:solidFill>
              <a:srgbClr val="11111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" y="2057400"/>
            <a:ext cx="1828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107692"/>
            <a:ext cx="1682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병의원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658368" y="2743200"/>
            <a:ext cx="3383280" cy="2423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Project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검색 상위노출 레퍼런스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Action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키워드별 검색 결과 확인 및 노출 지면 캡처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Result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결과 확인용 자료로 활용</a:t>
            </a:r>
            <a:endParaRPr lang="en-US" sz="1020" dirty="0"/>
          </a:p>
        </p:txBody>
      </p:sp>
      <p:sp>
        <p:nvSpPr>
          <p:cNvPr id="11" name="Text 9"/>
          <p:cNvSpPr/>
          <p:nvPr/>
        </p:nvSpPr>
        <p:spPr>
          <a:xfrm>
            <a:off x="658368" y="598932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※ 실제 레퍼런스 이미지는 업종/키워드별 검색 결과 캡처를 기반으로 정리했습니다.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4645152" y="960120"/>
            <a:ext cx="6812280" cy="5257800"/>
          </a:xfrm>
          <a:prstGeom prst="rect">
            <a:avLst/>
          </a:prstGeom>
          <a:solidFill>
            <a:srgbClr val="FFFFFF"/>
          </a:solidFill>
          <a:ln w="10160">
            <a:solidFill>
              <a:srgbClr val="CFC9BC"/>
            </a:solidFill>
            <a:prstDash val="solid"/>
          </a:ln>
        </p:spPr>
      </p:sp>
      <p:pic>
        <p:nvPicPr>
          <p:cNvPr id="13" name="Image 0" descr="/mnt/data/ref_imgs/#Ubcd1#Uc758#Uc6d0/#Ubcd1#Uc758#Uc6d0 (21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3115" y="1078992"/>
            <a:ext cx="5747209" cy="5010912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4663440" y="6309360"/>
            <a:ext cx="6812280" cy="0"/>
          </a:xfrm>
          <a:prstGeom prst="line">
            <a:avLst/>
          </a:prstGeom>
          <a:noFill/>
          <a:ln w="12700">
            <a:solidFill>
              <a:srgbClr val="CFC9BC">
                <a:alpha val="6500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02920" y="6528816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 / NAVER SEARCH PERFORMANCE</a:t>
            </a:r>
            <a:endParaRPr lang="en-US" sz="6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828800" y="320040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73968" y="29260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22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078992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병의원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58368" y="1755648"/>
            <a:ext cx="731520" cy="0"/>
          </a:xfrm>
          <a:prstGeom prst="line">
            <a:avLst/>
          </a:prstGeom>
          <a:noFill/>
          <a:ln w="15240">
            <a:solidFill>
              <a:srgbClr val="11111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" y="2057400"/>
            <a:ext cx="1828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107692"/>
            <a:ext cx="1682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병의원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658368" y="2743200"/>
            <a:ext cx="3383280" cy="2423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Project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검색 상위노출 레퍼런스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Action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키워드별 검색 결과 확인 및 노출 지면 캡처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Result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결과 확인용 자료로 활용</a:t>
            </a:r>
            <a:endParaRPr lang="en-US" sz="1020" dirty="0"/>
          </a:p>
        </p:txBody>
      </p:sp>
      <p:sp>
        <p:nvSpPr>
          <p:cNvPr id="11" name="Text 9"/>
          <p:cNvSpPr/>
          <p:nvPr/>
        </p:nvSpPr>
        <p:spPr>
          <a:xfrm>
            <a:off x="658368" y="598932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※ 실제 레퍼런스 이미지는 업종/키워드별 검색 결과 캡처를 기반으로 정리했습니다.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4645152" y="960120"/>
            <a:ext cx="6812280" cy="5257800"/>
          </a:xfrm>
          <a:prstGeom prst="rect">
            <a:avLst/>
          </a:prstGeom>
          <a:solidFill>
            <a:srgbClr val="FFFFFF"/>
          </a:solidFill>
          <a:ln w="10160">
            <a:solidFill>
              <a:srgbClr val="CFC9BC"/>
            </a:solidFill>
            <a:prstDash val="solid"/>
          </a:ln>
        </p:spPr>
      </p:sp>
      <p:pic>
        <p:nvPicPr>
          <p:cNvPr id="13" name="Image 0" descr="/mnt/data/ref_imgs/#Ubcd1#Uc758#Uc6d0/#Ubcd1#Uc758#Uc6d0 (22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3648" y="1078992"/>
            <a:ext cx="4826144" cy="5010912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4663440" y="6309360"/>
            <a:ext cx="6812280" cy="0"/>
          </a:xfrm>
          <a:prstGeom prst="line">
            <a:avLst/>
          </a:prstGeom>
          <a:noFill/>
          <a:ln w="12700">
            <a:solidFill>
              <a:srgbClr val="CFC9BC">
                <a:alpha val="6500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02920" y="6528816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 / NAVER SEARCH PERFORMANCE</a:t>
            </a:r>
            <a:endParaRPr lang="en-US" sz="6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828800" y="320040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73968" y="29260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23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078992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병의원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58368" y="1755648"/>
            <a:ext cx="731520" cy="0"/>
          </a:xfrm>
          <a:prstGeom prst="line">
            <a:avLst/>
          </a:prstGeom>
          <a:noFill/>
          <a:ln w="15240">
            <a:solidFill>
              <a:srgbClr val="11111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" y="2057400"/>
            <a:ext cx="1828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107692"/>
            <a:ext cx="1682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병의원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658368" y="2743200"/>
            <a:ext cx="3383280" cy="2423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Project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검색 상위노출 레퍼런스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Action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키워드별 검색 결과 확인 및 노출 지면 캡처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Result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결과 확인용 자료로 활용</a:t>
            </a:r>
            <a:endParaRPr lang="en-US" sz="1020" dirty="0"/>
          </a:p>
        </p:txBody>
      </p:sp>
      <p:sp>
        <p:nvSpPr>
          <p:cNvPr id="11" name="Text 9"/>
          <p:cNvSpPr/>
          <p:nvPr/>
        </p:nvSpPr>
        <p:spPr>
          <a:xfrm>
            <a:off x="658368" y="598932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※ 실제 레퍼런스 이미지는 업종/키워드별 검색 결과 캡처를 기반으로 정리했습니다.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4645152" y="960120"/>
            <a:ext cx="6812280" cy="5257800"/>
          </a:xfrm>
          <a:prstGeom prst="rect">
            <a:avLst/>
          </a:prstGeom>
          <a:solidFill>
            <a:srgbClr val="FFFFFF"/>
          </a:solidFill>
          <a:ln w="10160">
            <a:solidFill>
              <a:srgbClr val="CFC9BC"/>
            </a:solidFill>
            <a:prstDash val="solid"/>
          </a:ln>
        </p:spPr>
      </p:sp>
      <p:pic>
        <p:nvPicPr>
          <p:cNvPr id="13" name="Image 0" descr="/mnt/data/ref_imgs/#Ubcd1#Uc758#Uc6d0/#Ubcd1#Uc758#Uc6d0 (24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8068" y="1078992"/>
            <a:ext cx="4697304" cy="5010912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4663440" y="6309360"/>
            <a:ext cx="6812280" cy="0"/>
          </a:xfrm>
          <a:prstGeom prst="line">
            <a:avLst/>
          </a:prstGeom>
          <a:noFill/>
          <a:ln w="12700">
            <a:solidFill>
              <a:srgbClr val="CFC9BC">
                <a:alpha val="6500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02920" y="6528816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 / NAVER SEARCH PERFORMANCE</a:t>
            </a:r>
            <a:endParaRPr lang="en-US" sz="6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828800" y="320040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73968" y="29260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24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078992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병의원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58368" y="1755648"/>
            <a:ext cx="731520" cy="0"/>
          </a:xfrm>
          <a:prstGeom prst="line">
            <a:avLst/>
          </a:prstGeom>
          <a:noFill/>
          <a:ln w="15240">
            <a:solidFill>
              <a:srgbClr val="11111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" y="2057400"/>
            <a:ext cx="1828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107692"/>
            <a:ext cx="1682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병의원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658368" y="2743200"/>
            <a:ext cx="3383280" cy="2423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Project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검색 상위노출 레퍼런스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Action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키워드별 검색 결과 확인 및 노출 지면 캡처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Result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결과 확인용 자료로 활용</a:t>
            </a:r>
            <a:endParaRPr lang="en-US" sz="1020" dirty="0"/>
          </a:p>
        </p:txBody>
      </p:sp>
      <p:sp>
        <p:nvSpPr>
          <p:cNvPr id="11" name="Text 9"/>
          <p:cNvSpPr/>
          <p:nvPr/>
        </p:nvSpPr>
        <p:spPr>
          <a:xfrm>
            <a:off x="658368" y="598932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※ 실제 레퍼런스 이미지는 업종/키워드별 검색 결과 캡처를 기반으로 정리했습니다.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4645152" y="960120"/>
            <a:ext cx="6812280" cy="5257800"/>
          </a:xfrm>
          <a:prstGeom prst="rect">
            <a:avLst/>
          </a:prstGeom>
          <a:solidFill>
            <a:srgbClr val="FFFFFF"/>
          </a:solidFill>
          <a:ln w="10160">
            <a:solidFill>
              <a:srgbClr val="CFC9BC"/>
            </a:solidFill>
            <a:prstDash val="solid"/>
          </a:ln>
        </p:spPr>
      </p:sp>
      <p:pic>
        <p:nvPicPr>
          <p:cNvPr id="13" name="Image 0" descr="/mnt/data/ref_imgs/#Ubcd1#Uc758#Uc6d0/#Ubcd1#Uc758#Uc6d0 (25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7649" y="1078992"/>
            <a:ext cx="3378143" cy="5010912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4663440" y="6309360"/>
            <a:ext cx="6812280" cy="0"/>
          </a:xfrm>
          <a:prstGeom prst="line">
            <a:avLst/>
          </a:prstGeom>
          <a:noFill/>
          <a:ln w="12700">
            <a:solidFill>
              <a:srgbClr val="CFC9BC">
                <a:alpha val="6500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02920" y="6528816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 / NAVER SEARCH PERFORMANCE</a:t>
            </a:r>
            <a:endParaRPr lang="en-US" sz="6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828800" y="320040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73968" y="29260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25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078992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병의원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58368" y="1755648"/>
            <a:ext cx="731520" cy="0"/>
          </a:xfrm>
          <a:prstGeom prst="line">
            <a:avLst/>
          </a:prstGeom>
          <a:noFill/>
          <a:ln w="15240">
            <a:solidFill>
              <a:srgbClr val="11111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" y="2057400"/>
            <a:ext cx="1828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107692"/>
            <a:ext cx="1682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병의원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658368" y="2743200"/>
            <a:ext cx="3383280" cy="2423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Project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검색 상위노출 레퍼런스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Action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키워드별 검색 결과 확인 및 노출 지면 캡처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Result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결과 확인용 자료로 활용</a:t>
            </a:r>
            <a:endParaRPr lang="en-US" sz="1020" dirty="0"/>
          </a:p>
        </p:txBody>
      </p:sp>
      <p:sp>
        <p:nvSpPr>
          <p:cNvPr id="11" name="Text 9"/>
          <p:cNvSpPr/>
          <p:nvPr/>
        </p:nvSpPr>
        <p:spPr>
          <a:xfrm>
            <a:off x="658368" y="598932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※ 실제 레퍼런스 이미지는 업종/키워드별 검색 결과 캡처를 기반으로 정리했습니다.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4645152" y="960120"/>
            <a:ext cx="6812280" cy="5257800"/>
          </a:xfrm>
          <a:prstGeom prst="rect">
            <a:avLst/>
          </a:prstGeom>
          <a:solidFill>
            <a:srgbClr val="FFFFFF"/>
          </a:solidFill>
          <a:ln w="10160">
            <a:solidFill>
              <a:srgbClr val="CFC9BC"/>
            </a:solidFill>
            <a:prstDash val="solid"/>
          </a:ln>
        </p:spPr>
      </p:sp>
      <p:pic>
        <p:nvPicPr>
          <p:cNvPr id="13" name="Image 0" descr="/mnt/data/ref_imgs/#Ubcd1#Uc758#Uc6d0/#Ubcd1#Uc758#Uc6d0 (26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8082" y="1078992"/>
            <a:ext cx="5637276" cy="5010912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4663440" y="6309360"/>
            <a:ext cx="6812280" cy="0"/>
          </a:xfrm>
          <a:prstGeom prst="line">
            <a:avLst/>
          </a:prstGeom>
          <a:noFill/>
          <a:ln w="12700">
            <a:solidFill>
              <a:srgbClr val="CFC9BC">
                <a:alpha val="6500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02920" y="6528816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 / NAVER SEARCH PERFORMANCE</a:t>
            </a:r>
            <a:endParaRPr lang="en-US" sz="6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731520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PART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85800" y="1051560"/>
            <a:ext cx="914400" cy="0"/>
          </a:xfrm>
          <a:prstGeom prst="line">
            <a:avLst/>
          </a:prstGeom>
          <a:noFill/>
          <a:ln w="10160">
            <a:solidFill>
              <a:srgbClr val="FFFFFF">
                <a:alpha val="7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2212848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운전연수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676656" y="2871216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ADAD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레퍼런스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94944" y="6053328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828800" y="320040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73968" y="29260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26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078992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운전연수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58368" y="1755648"/>
            <a:ext cx="731520" cy="0"/>
          </a:xfrm>
          <a:prstGeom prst="line">
            <a:avLst/>
          </a:prstGeom>
          <a:noFill/>
          <a:ln w="15240">
            <a:solidFill>
              <a:srgbClr val="11111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" y="2057400"/>
            <a:ext cx="1828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107692"/>
            <a:ext cx="1682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운전연수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658368" y="2743200"/>
            <a:ext cx="3383280" cy="2423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Project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검색 상위노출 레퍼런스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Action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키워드별 검색 결과 확인 및 노출 지면 캡처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Result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결과 확인용 자료로 활용</a:t>
            </a:r>
            <a:endParaRPr lang="en-US" sz="1020" dirty="0"/>
          </a:p>
        </p:txBody>
      </p:sp>
      <p:sp>
        <p:nvSpPr>
          <p:cNvPr id="11" name="Text 9"/>
          <p:cNvSpPr/>
          <p:nvPr/>
        </p:nvSpPr>
        <p:spPr>
          <a:xfrm>
            <a:off x="658368" y="598932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※ 실제 레퍼런스 이미지는 업종/키워드별 검색 결과 캡처를 기반으로 정리했습니다.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4645152" y="960120"/>
            <a:ext cx="6812280" cy="5257800"/>
          </a:xfrm>
          <a:prstGeom prst="rect">
            <a:avLst/>
          </a:prstGeom>
          <a:solidFill>
            <a:srgbClr val="FFFFFF"/>
          </a:solidFill>
          <a:ln w="10160">
            <a:solidFill>
              <a:srgbClr val="CFC9BC"/>
            </a:solidFill>
            <a:prstDash val="solid"/>
          </a:ln>
        </p:spPr>
      </p:sp>
      <p:pic>
        <p:nvPicPr>
          <p:cNvPr id="13" name="Image 0" descr="/mnt/data/ref_imgs/#Uc6b4#Uc804#Uc5f0#Uc218/#Uc6b4#Uc804#Uc5f0#Uc21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2425" y="1078992"/>
            <a:ext cx="4048589" cy="5010912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4663440" y="6309360"/>
            <a:ext cx="6812280" cy="0"/>
          </a:xfrm>
          <a:prstGeom prst="line">
            <a:avLst/>
          </a:prstGeom>
          <a:noFill/>
          <a:ln w="12700">
            <a:solidFill>
              <a:srgbClr val="CFC9BC">
                <a:alpha val="6500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02920" y="6528816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 / NAVER SEARCH PERFORMANCE</a:t>
            </a:r>
            <a:endParaRPr lang="en-US" sz="6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828800" y="320040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73968" y="29260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27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078992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운전연수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58368" y="1755648"/>
            <a:ext cx="731520" cy="0"/>
          </a:xfrm>
          <a:prstGeom prst="line">
            <a:avLst/>
          </a:prstGeom>
          <a:noFill/>
          <a:ln w="15240">
            <a:solidFill>
              <a:srgbClr val="11111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" y="2057400"/>
            <a:ext cx="1828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107692"/>
            <a:ext cx="1682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운전연수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658368" y="2743200"/>
            <a:ext cx="3383280" cy="2423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Project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검색 상위노출 레퍼런스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Action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키워드별 검색 결과 확인 및 노출 지면 캡처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Result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결과 확인용 자료로 활용</a:t>
            </a:r>
            <a:endParaRPr lang="en-US" sz="1020" dirty="0"/>
          </a:p>
        </p:txBody>
      </p:sp>
      <p:sp>
        <p:nvSpPr>
          <p:cNvPr id="11" name="Text 9"/>
          <p:cNvSpPr/>
          <p:nvPr/>
        </p:nvSpPr>
        <p:spPr>
          <a:xfrm>
            <a:off x="658368" y="598932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※ 실제 레퍼런스 이미지는 업종/키워드별 검색 결과 캡처를 기반으로 정리했습니다.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4645152" y="960120"/>
            <a:ext cx="6812280" cy="5257800"/>
          </a:xfrm>
          <a:prstGeom prst="rect">
            <a:avLst/>
          </a:prstGeom>
          <a:solidFill>
            <a:srgbClr val="FFFFFF"/>
          </a:solidFill>
          <a:ln w="10160">
            <a:solidFill>
              <a:srgbClr val="CFC9BC"/>
            </a:solidFill>
            <a:prstDash val="solid"/>
          </a:ln>
        </p:spPr>
      </p:sp>
      <p:pic>
        <p:nvPicPr>
          <p:cNvPr id="13" name="Image 0" descr="/mnt/data/ref_imgs/#Uc6b4#Uc804#Uc5f0#Uc218/#Uc6b4#Uc804#Uc5f0#Uc218 (2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7098" y="1078992"/>
            <a:ext cx="3739244" cy="5010912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4663440" y="6309360"/>
            <a:ext cx="6812280" cy="0"/>
          </a:xfrm>
          <a:prstGeom prst="line">
            <a:avLst/>
          </a:prstGeom>
          <a:noFill/>
          <a:ln w="12700">
            <a:solidFill>
              <a:srgbClr val="CFC9BC">
                <a:alpha val="6500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02920" y="6528816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 / NAVER SEARCH PERFORMANCE</a:t>
            </a:r>
            <a:endParaRPr lang="en-US" sz="6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828800" y="320040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73968" y="29260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28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078992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운전연수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58368" y="1755648"/>
            <a:ext cx="731520" cy="0"/>
          </a:xfrm>
          <a:prstGeom prst="line">
            <a:avLst/>
          </a:prstGeom>
          <a:noFill/>
          <a:ln w="15240">
            <a:solidFill>
              <a:srgbClr val="11111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" y="2057400"/>
            <a:ext cx="1828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107692"/>
            <a:ext cx="1682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운전연수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658368" y="2743200"/>
            <a:ext cx="3383280" cy="2423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Project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검색 상위노출 레퍼런스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Action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키워드별 검색 결과 확인 및 노출 지면 캡처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Result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결과 확인용 자료로 활용</a:t>
            </a:r>
            <a:endParaRPr lang="en-US" sz="1020" dirty="0"/>
          </a:p>
        </p:txBody>
      </p:sp>
      <p:sp>
        <p:nvSpPr>
          <p:cNvPr id="11" name="Text 9"/>
          <p:cNvSpPr/>
          <p:nvPr/>
        </p:nvSpPr>
        <p:spPr>
          <a:xfrm>
            <a:off x="658368" y="598932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※ 실제 레퍼런스 이미지는 업종/키워드별 검색 결과 캡처를 기반으로 정리했습니다.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4645152" y="960120"/>
            <a:ext cx="6812280" cy="5257800"/>
          </a:xfrm>
          <a:prstGeom prst="rect">
            <a:avLst/>
          </a:prstGeom>
          <a:solidFill>
            <a:srgbClr val="FFFFFF"/>
          </a:solidFill>
          <a:ln w="10160">
            <a:solidFill>
              <a:srgbClr val="CFC9BC"/>
            </a:solidFill>
            <a:prstDash val="solid"/>
          </a:ln>
        </p:spPr>
      </p:sp>
      <p:pic>
        <p:nvPicPr>
          <p:cNvPr id="13" name="Image 0" descr="/mnt/data/ref_imgs/#Uc6b4#Uc804#Uc5f0#Uc218/#Uc6b4#Uc804#Uc5f0#Uc218 (3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5191" y="1078992"/>
            <a:ext cx="2583059" cy="5010912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4663440" y="6309360"/>
            <a:ext cx="6812280" cy="0"/>
          </a:xfrm>
          <a:prstGeom prst="line">
            <a:avLst/>
          </a:prstGeom>
          <a:noFill/>
          <a:ln w="12700">
            <a:solidFill>
              <a:srgbClr val="CFC9BC">
                <a:alpha val="6500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02920" y="6528816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 / NAVER SEARCH PERFORMANCE</a:t>
            </a:r>
            <a:endParaRPr lang="en-US" sz="6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828800" y="320040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73968" y="29260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29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078992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운전연수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58368" y="1755648"/>
            <a:ext cx="731520" cy="0"/>
          </a:xfrm>
          <a:prstGeom prst="line">
            <a:avLst/>
          </a:prstGeom>
          <a:noFill/>
          <a:ln w="15240">
            <a:solidFill>
              <a:srgbClr val="11111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" y="2057400"/>
            <a:ext cx="1828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107692"/>
            <a:ext cx="1682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운전연수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658368" y="2743200"/>
            <a:ext cx="3383280" cy="2423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Project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검색 상위노출 레퍼런스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Action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키워드별 검색 결과 확인 및 노출 지면 캡처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Result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결과 확인용 자료로 활용</a:t>
            </a:r>
            <a:endParaRPr lang="en-US" sz="1020" dirty="0"/>
          </a:p>
        </p:txBody>
      </p:sp>
      <p:sp>
        <p:nvSpPr>
          <p:cNvPr id="11" name="Text 9"/>
          <p:cNvSpPr/>
          <p:nvPr/>
        </p:nvSpPr>
        <p:spPr>
          <a:xfrm>
            <a:off x="658368" y="598932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※ 실제 레퍼런스 이미지는 업종/키워드별 검색 결과 캡처를 기반으로 정리했습니다.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4645152" y="960120"/>
            <a:ext cx="6812280" cy="5257800"/>
          </a:xfrm>
          <a:prstGeom prst="rect">
            <a:avLst/>
          </a:prstGeom>
          <a:solidFill>
            <a:srgbClr val="FFFFFF"/>
          </a:solidFill>
          <a:ln w="10160">
            <a:solidFill>
              <a:srgbClr val="CFC9BC"/>
            </a:solidFill>
            <a:prstDash val="solid"/>
          </a:ln>
        </p:spPr>
      </p:sp>
      <p:pic>
        <p:nvPicPr>
          <p:cNvPr id="13" name="Image 0" descr="/mnt/data/ref_imgs/#Uc6b4#Uc804#Uc5f0#Uc218/#Uc6b4#Uc804#Uc5f0#Uc218 (4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2375" y="1078992"/>
            <a:ext cx="4068689" cy="5010912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4663440" y="6309360"/>
            <a:ext cx="6812280" cy="0"/>
          </a:xfrm>
          <a:prstGeom prst="line">
            <a:avLst/>
          </a:prstGeom>
          <a:noFill/>
          <a:ln w="12700">
            <a:solidFill>
              <a:srgbClr val="CFC9BC">
                <a:alpha val="6500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02920" y="6528816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 / NAVER SEARCH PERFORMANCE</a:t>
            </a:r>
            <a:endParaRPr lang="en-US" sz="6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731520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PART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85800" y="1051560"/>
            <a:ext cx="914400" cy="0"/>
          </a:xfrm>
          <a:prstGeom prst="line">
            <a:avLst/>
          </a:prstGeom>
          <a:noFill/>
          <a:ln w="10160">
            <a:solidFill>
              <a:srgbClr val="FFFFFF">
                <a:alpha val="7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2212848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흥신소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676656" y="2871216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ADAD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레퍼런스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94944" y="6053328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828800" y="320040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73968" y="29260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30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078992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흥신소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58368" y="1755648"/>
            <a:ext cx="731520" cy="0"/>
          </a:xfrm>
          <a:prstGeom prst="line">
            <a:avLst/>
          </a:prstGeom>
          <a:noFill/>
          <a:ln w="15240">
            <a:solidFill>
              <a:srgbClr val="11111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" y="2057400"/>
            <a:ext cx="1828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107692"/>
            <a:ext cx="1682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흥신소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658368" y="2743200"/>
            <a:ext cx="3383280" cy="2423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Project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검색 상위노출 레퍼런스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Action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키워드별 검색 결과 확인 및 노출 지면 캡처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Result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결과 확인용 자료로 활용</a:t>
            </a:r>
            <a:endParaRPr lang="en-US" sz="1020" dirty="0"/>
          </a:p>
        </p:txBody>
      </p:sp>
      <p:sp>
        <p:nvSpPr>
          <p:cNvPr id="11" name="Text 9"/>
          <p:cNvSpPr/>
          <p:nvPr/>
        </p:nvSpPr>
        <p:spPr>
          <a:xfrm>
            <a:off x="658368" y="598932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※ 실제 레퍼런스 이미지는 업종/키워드별 검색 결과 캡처를 기반으로 정리했습니다.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4645152" y="960120"/>
            <a:ext cx="6812280" cy="5257800"/>
          </a:xfrm>
          <a:prstGeom prst="rect">
            <a:avLst/>
          </a:prstGeom>
          <a:solidFill>
            <a:srgbClr val="FFFFFF"/>
          </a:solidFill>
          <a:ln w="10160">
            <a:solidFill>
              <a:srgbClr val="CFC9BC"/>
            </a:solidFill>
            <a:prstDash val="solid"/>
          </a:ln>
        </p:spPr>
      </p:sp>
      <p:pic>
        <p:nvPicPr>
          <p:cNvPr id="13" name="Image 0" descr="/mnt/data/ref_imgs/#Ud765#Uc2e0#Uc18c/#Ud765#Uc2e0#Uc18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0657" y="1078992"/>
            <a:ext cx="3412127" cy="5010912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4663440" y="6309360"/>
            <a:ext cx="6812280" cy="0"/>
          </a:xfrm>
          <a:prstGeom prst="line">
            <a:avLst/>
          </a:prstGeom>
          <a:noFill/>
          <a:ln w="12700">
            <a:solidFill>
              <a:srgbClr val="CFC9BC">
                <a:alpha val="6500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02920" y="6528816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 / NAVER SEARCH PERFORMANCE</a:t>
            </a:r>
            <a:endParaRPr lang="en-US" sz="6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828800" y="320040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73968" y="29260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31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078992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흥신소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58368" y="1755648"/>
            <a:ext cx="731520" cy="0"/>
          </a:xfrm>
          <a:prstGeom prst="line">
            <a:avLst/>
          </a:prstGeom>
          <a:noFill/>
          <a:ln w="15240">
            <a:solidFill>
              <a:srgbClr val="11111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" y="2057400"/>
            <a:ext cx="1828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107692"/>
            <a:ext cx="1682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흥신소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658368" y="2743200"/>
            <a:ext cx="3383280" cy="2423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Project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검색 상위노출 레퍼런스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Action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키워드별 검색 결과 확인 및 노출 지면 캡처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Result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결과 확인용 자료로 활용</a:t>
            </a:r>
            <a:endParaRPr lang="en-US" sz="1020" dirty="0"/>
          </a:p>
        </p:txBody>
      </p:sp>
      <p:sp>
        <p:nvSpPr>
          <p:cNvPr id="11" name="Text 9"/>
          <p:cNvSpPr/>
          <p:nvPr/>
        </p:nvSpPr>
        <p:spPr>
          <a:xfrm>
            <a:off x="658368" y="598932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※ 실제 레퍼런스 이미지는 업종/키워드별 검색 결과 캡처를 기반으로 정리했습니다.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4645152" y="960120"/>
            <a:ext cx="6812280" cy="5257800"/>
          </a:xfrm>
          <a:prstGeom prst="rect">
            <a:avLst/>
          </a:prstGeom>
          <a:solidFill>
            <a:srgbClr val="FFFFFF"/>
          </a:solidFill>
          <a:ln w="10160">
            <a:solidFill>
              <a:srgbClr val="CFC9BC"/>
            </a:solidFill>
            <a:prstDash val="solid"/>
          </a:ln>
        </p:spPr>
      </p:sp>
      <p:pic>
        <p:nvPicPr>
          <p:cNvPr id="13" name="Image 0" descr="/mnt/data/ref_imgs/#Ud765#Uc2e0#Uc18c/#Ud765#Uc2e0#Uc18c (2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9335" y="1078992"/>
            <a:ext cx="4314770" cy="5010912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4663440" y="6309360"/>
            <a:ext cx="6812280" cy="0"/>
          </a:xfrm>
          <a:prstGeom prst="line">
            <a:avLst/>
          </a:prstGeom>
          <a:noFill/>
          <a:ln w="12700">
            <a:solidFill>
              <a:srgbClr val="CFC9BC">
                <a:alpha val="6500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02920" y="6528816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 / NAVER SEARCH PERFORMANCE</a:t>
            </a:r>
            <a:endParaRPr lang="en-US" sz="6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828800" y="320040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73968" y="29260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32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078992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흥신소관련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58368" y="1755648"/>
            <a:ext cx="731520" cy="0"/>
          </a:xfrm>
          <a:prstGeom prst="line">
            <a:avLst/>
          </a:prstGeom>
          <a:noFill/>
          <a:ln w="15240">
            <a:solidFill>
              <a:srgbClr val="11111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" y="2057400"/>
            <a:ext cx="1828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107692"/>
            <a:ext cx="1682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흥신소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658368" y="2743200"/>
            <a:ext cx="3383280" cy="2423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Project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검색 상위노출 레퍼런스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Action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키워드별 검색 결과 확인 및 노출 지면 캡처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Result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결과 확인용 자료로 활용</a:t>
            </a:r>
            <a:endParaRPr lang="en-US" sz="1020" dirty="0"/>
          </a:p>
        </p:txBody>
      </p:sp>
      <p:sp>
        <p:nvSpPr>
          <p:cNvPr id="11" name="Text 9"/>
          <p:cNvSpPr/>
          <p:nvPr/>
        </p:nvSpPr>
        <p:spPr>
          <a:xfrm>
            <a:off x="658368" y="598932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※ 실제 레퍼런스 이미지는 업종/키워드별 검색 결과 캡처를 기반으로 정리했습니다.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4645152" y="960120"/>
            <a:ext cx="6812280" cy="5257800"/>
          </a:xfrm>
          <a:prstGeom prst="rect">
            <a:avLst/>
          </a:prstGeom>
          <a:solidFill>
            <a:srgbClr val="FFFFFF"/>
          </a:solidFill>
          <a:ln w="10160">
            <a:solidFill>
              <a:srgbClr val="CFC9BC"/>
            </a:solidFill>
            <a:prstDash val="solid"/>
          </a:ln>
        </p:spPr>
      </p:sp>
      <p:pic>
        <p:nvPicPr>
          <p:cNvPr id="13" name="Image 0" descr="/mnt/data/ref_imgs/#Ud765#Uc2e0#Uc18c/#Ud765#Uc2e0#Uc18c#Uad00#Ub82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3186" y="1078992"/>
            <a:ext cx="3307068" cy="5010912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4663440" y="6309360"/>
            <a:ext cx="6812280" cy="0"/>
          </a:xfrm>
          <a:prstGeom prst="line">
            <a:avLst/>
          </a:prstGeom>
          <a:noFill/>
          <a:ln w="12700">
            <a:solidFill>
              <a:srgbClr val="CFC9BC">
                <a:alpha val="6500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02920" y="6528816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 / NAVER SEARCH PERFORMANCE</a:t>
            </a:r>
            <a:endParaRPr lang="en-US" sz="6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731520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PART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85800" y="1051560"/>
            <a:ext cx="914400" cy="0"/>
          </a:xfrm>
          <a:prstGeom prst="line">
            <a:avLst/>
          </a:prstGeom>
          <a:noFill/>
          <a:ln w="10160">
            <a:solidFill>
              <a:srgbClr val="FFFFFF">
                <a:alpha val="7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2212848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법률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676656" y="2871216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ADAD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레퍼런스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94944" y="6053328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828800" y="320040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73968" y="29260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33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078992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법률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58368" y="1755648"/>
            <a:ext cx="731520" cy="0"/>
          </a:xfrm>
          <a:prstGeom prst="line">
            <a:avLst/>
          </a:prstGeom>
          <a:noFill/>
          <a:ln w="15240">
            <a:solidFill>
              <a:srgbClr val="11111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" y="2057400"/>
            <a:ext cx="1828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107692"/>
            <a:ext cx="1682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법률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658368" y="2743200"/>
            <a:ext cx="3383280" cy="2423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Project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검색 상위노출 레퍼런스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Action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키워드별 검색 결과 확인 및 노출 지면 캡처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Result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결과 확인용 자료로 활용</a:t>
            </a:r>
            <a:endParaRPr lang="en-US" sz="1020" dirty="0"/>
          </a:p>
        </p:txBody>
      </p:sp>
      <p:sp>
        <p:nvSpPr>
          <p:cNvPr id="11" name="Text 9"/>
          <p:cNvSpPr/>
          <p:nvPr/>
        </p:nvSpPr>
        <p:spPr>
          <a:xfrm>
            <a:off x="658368" y="598932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※ 실제 레퍼런스 이미지는 업종/키워드별 검색 결과 캡처를 기반으로 정리했습니다.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4645152" y="960120"/>
            <a:ext cx="6812280" cy="5257800"/>
          </a:xfrm>
          <a:prstGeom prst="rect">
            <a:avLst/>
          </a:prstGeom>
          <a:solidFill>
            <a:srgbClr val="FFFFFF"/>
          </a:solidFill>
          <a:ln w="10160">
            <a:solidFill>
              <a:srgbClr val="CFC9BC"/>
            </a:solidFill>
            <a:prstDash val="solid"/>
          </a:ln>
        </p:spPr>
      </p:sp>
      <p:pic>
        <p:nvPicPr>
          <p:cNvPr id="13" name="Image 0" descr="/mnt/data/ref_imgs/#Ubc95#Ub960/#Ubc95#Ub96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0423" y="1078992"/>
            <a:ext cx="5512593" cy="5010912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4663440" y="6309360"/>
            <a:ext cx="6812280" cy="0"/>
          </a:xfrm>
          <a:prstGeom prst="line">
            <a:avLst/>
          </a:prstGeom>
          <a:noFill/>
          <a:ln w="12700">
            <a:solidFill>
              <a:srgbClr val="CFC9BC">
                <a:alpha val="6500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02920" y="6528816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 / NAVER SEARCH PERFORMANCE</a:t>
            </a:r>
            <a:endParaRPr lang="en-US" sz="6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828800" y="320040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73968" y="29260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34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078992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법률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58368" y="1755648"/>
            <a:ext cx="731520" cy="0"/>
          </a:xfrm>
          <a:prstGeom prst="line">
            <a:avLst/>
          </a:prstGeom>
          <a:noFill/>
          <a:ln w="15240">
            <a:solidFill>
              <a:srgbClr val="11111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" y="2057400"/>
            <a:ext cx="1828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107692"/>
            <a:ext cx="1682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법률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658368" y="2743200"/>
            <a:ext cx="3383280" cy="2423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Project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검색 상위노출 레퍼런스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Action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키워드별 검색 결과 확인 및 노출 지면 캡처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Result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결과 확인용 자료로 활용</a:t>
            </a:r>
            <a:endParaRPr lang="en-US" sz="1020" dirty="0"/>
          </a:p>
        </p:txBody>
      </p:sp>
      <p:sp>
        <p:nvSpPr>
          <p:cNvPr id="11" name="Text 9"/>
          <p:cNvSpPr/>
          <p:nvPr/>
        </p:nvSpPr>
        <p:spPr>
          <a:xfrm>
            <a:off x="658368" y="598932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※ 실제 레퍼런스 이미지는 업종/키워드별 검색 결과 캡처를 기반으로 정리했습니다.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4645152" y="960120"/>
            <a:ext cx="6812280" cy="5257800"/>
          </a:xfrm>
          <a:prstGeom prst="rect">
            <a:avLst/>
          </a:prstGeom>
          <a:solidFill>
            <a:srgbClr val="FFFFFF"/>
          </a:solidFill>
          <a:ln w="10160">
            <a:solidFill>
              <a:srgbClr val="CFC9BC"/>
            </a:solidFill>
            <a:prstDash val="solid"/>
          </a:ln>
        </p:spPr>
      </p:sp>
      <p:pic>
        <p:nvPicPr>
          <p:cNvPr id="13" name="Image 0" descr="/mnt/data/ref_imgs/#Ubc95#Ub960/#Ubc95#Ub960 (2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0143" y="1078992"/>
            <a:ext cx="1233154" cy="5010912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4663440" y="6309360"/>
            <a:ext cx="6812280" cy="0"/>
          </a:xfrm>
          <a:prstGeom prst="line">
            <a:avLst/>
          </a:prstGeom>
          <a:noFill/>
          <a:ln w="12700">
            <a:solidFill>
              <a:srgbClr val="CFC9BC">
                <a:alpha val="6500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02920" y="6528816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 / NAVER SEARCH PERFORMANCE</a:t>
            </a:r>
            <a:endParaRPr lang="en-US" sz="6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731520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PART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85800" y="1051560"/>
            <a:ext cx="914400" cy="0"/>
          </a:xfrm>
          <a:prstGeom prst="line">
            <a:avLst/>
          </a:prstGeom>
          <a:noFill/>
          <a:ln w="10160">
            <a:solidFill>
              <a:srgbClr val="FFFFFF">
                <a:alpha val="7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2212848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건기식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676656" y="2871216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ADAD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레퍼런스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94944" y="6053328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828800" y="320040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73968" y="29260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35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078992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건기식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58368" y="1755648"/>
            <a:ext cx="731520" cy="0"/>
          </a:xfrm>
          <a:prstGeom prst="line">
            <a:avLst/>
          </a:prstGeom>
          <a:noFill/>
          <a:ln w="15240">
            <a:solidFill>
              <a:srgbClr val="11111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" y="2057400"/>
            <a:ext cx="1828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107692"/>
            <a:ext cx="1682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건기식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658368" y="2743200"/>
            <a:ext cx="3383280" cy="2423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Project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검색 상위노출 레퍼런스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Action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키워드별 검색 결과 확인 및 노출 지면 캡처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Result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결과 확인용 자료로 활용</a:t>
            </a:r>
            <a:endParaRPr lang="en-US" sz="1020" dirty="0"/>
          </a:p>
        </p:txBody>
      </p:sp>
      <p:sp>
        <p:nvSpPr>
          <p:cNvPr id="11" name="Text 9"/>
          <p:cNvSpPr/>
          <p:nvPr/>
        </p:nvSpPr>
        <p:spPr>
          <a:xfrm>
            <a:off x="658368" y="598932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※ 실제 레퍼런스 이미지는 업종/키워드별 검색 결과 캡처를 기반으로 정리했습니다.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4645152" y="960120"/>
            <a:ext cx="6812280" cy="5257800"/>
          </a:xfrm>
          <a:prstGeom prst="rect">
            <a:avLst/>
          </a:prstGeom>
          <a:solidFill>
            <a:srgbClr val="FFFFFF"/>
          </a:solidFill>
          <a:ln w="10160">
            <a:solidFill>
              <a:srgbClr val="CFC9BC"/>
            </a:solidFill>
            <a:prstDash val="solid"/>
          </a:ln>
        </p:spPr>
      </p:sp>
      <p:pic>
        <p:nvPicPr>
          <p:cNvPr id="13" name="Image 0" descr="/mnt/data/ref_imgs/#Uac74#Uae30#Uc2dd/#Uac74#Uae30#Uc2d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4603" y="1078992"/>
            <a:ext cx="4104233" cy="5010912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4663440" y="6309360"/>
            <a:ext cx="6812280" cy="0"/>
          </a:xfrm>
          <a:prstGeom prst="line">
            <a:avLst/>
          </a:prstGeom>
          <a:noFill/>
          <a:ln w="12700">
            <a:solidFill>
              <a:srgbClr val="CFC9BC">
                <a:alpha val="6500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02920" y="6528816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 / NAVER SEARCH PERFORMANCE</a:t>
            </a:r>
            <a:endParaRPr lang="en-US" sz="6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828800" y="320040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73968" y="29260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36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078992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건기식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58368" y="1755648"/>
            <a:ext cx="731520" cy="0"/>
          </a:xfrm>
          <a:prstGeom prst="line">
            <a:avLst/>
          </a:prstGeom>
          <a:noFill/>
          <a:ln w="15240">
            <a:solidFill>
              <a:srgbClr val="11111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" y="2057400"/>
            <a:ext cx="1828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107692"/>
            <a:ext cx="1682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건기식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658368" y="2743200"/>
            <a:ext cx="3383280" cy="2423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Project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검색 상위노출 레퍼런스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Action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키워드별 검색 결과 확인 및 노출 지면 캡처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Result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결과 확인용 자료로 활용</a:t>
            </a:r>
            <a:endParaRPr lang="en-US" sz="1020" dirty="0"/>
          </a:p>
        </p:txBody>
      </p:sp>
      <p:sp>
        <p:nvSpPr>
          <p:cNvPr id="11" name="Text 9"/>
          <p:cNvSpPr/>
          <p:nvPr/>
        </p:nvSpPr>
        <p:spPr>
          <a:xfrm>
            <a:off x="658368" y="598932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※ 실제 레퍼런스 이미지는 업종/키워드별 검색 결과 캡처를 기반으로 정리했습니다.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4645152" y="960120"/>
            <a:ext cx="6812280" cy="5257800"/>
          </a:xfrm>
          <a:prstGeom prst="rect">
            <a:avLst/>
          </a:prstGeom>
          <a:solidFill>
            <a:srgbClr val="FFFFFF"/>
          </a:solidFill>
          <a:ln w="10160">
            <a:solidFill>
              <a:srgbClr val="CFC9BC"/>
            </a:solidFill>
            <a:prstDash val="solid"/>
          </a:ln>
        </p:spPr>
      </p:sp>
      <p:pic>
        <p:nvPicPr>
          <p:cNvPr id="13" name="Image 0" descr="/mnt/data/ref_imgs/#Uac74#Uae30#Uc2dd/#Uac74#Uae30#Uc2dd (2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5558" y="1078992"/>
            <a:ext cx="3642325" cy="5010912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4663440" y="6309360"/>
            <a:ext cx="6812280" cy="0"/>
          </a:xfrm>
          <a:prstGeom prst="line">
            <a:avLst/>
          </a:prstGeom>
          <a:noFill/>
          <a:ln w="12700">
            <a:solidFill>
              <a:srgbClr val="CFC9BC">
                <a:alpha val="6500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02920" y="6528816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 / NAVER SEARCH PERFORMANCE</a:t>
            </a:r>
            <a:endParaRPr lang="en-US" sz="6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731520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PART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85800" y="1051560"/>
            <a:ext cx="914400" cy="0"/>
          </a:xfrm>
          <a:prstGeom prst="line">
            <a:avLst/>
          </a:prstGeom>
          <a:noFill/>
          <a:ln w="10160">
            <a:solidFill>
              <a:srgbClr val="FFFFFF">
                <a:alpha val="7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2212848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문신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676656" y="2871216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ADAD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레퍼런스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94944" y="6053328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828800" y="320040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73968" y="29260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37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078992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20260909 165932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58368" y="1755648"/>
            <a:ext cx="731520" cy="0"/>
          </a:xfrm>
          <a:prstGeom prst="line">
            <a:avLst/>
          </a:prstGeom>
          <a:noFill/>
          <a:ln w="15240">
            <a:solidFill>
              <a:srgbClr val="11111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" y="2057400"/>
            <a:ext cx="1828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107692"/>
            <a:ext cx="1682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문신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658368" y="2743200"/>
            <a:ext cx="3383280" cy="2423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Project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검색 상위노출 레퍼런스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Action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키워드별 검색 결과 확인 및 노출 지면 캡처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Result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결과 확인용 자료로 활용</a:t>
            </a:r>
            <a:endParaRPr lang="en-US" sz="1020" dirty="0"/>
          </a:p>
        </p:txBody>
      </p:sp>
      <p:sp>
        <p:nvSpPr>
          <p:cNvPr id="11" name="Text 9"/>
          <p:cNvSpPr/>
          <p:nvPr/>
        </p:nvSpPr>
        <p:spPr>
          <a:xfrm>
            <a:off x="658368" y="598932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※ 실제 레퍼런스 이미지는 업종/키워드별 검색 결과 캡처를 기반으로 정리했습니다.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4645152" y="960120"/>
            <a:ext cx="6812280" cy="5257800"/>
          </a:xfrm>
          <a:prstGeom prst="rect">
            <a:avLst/>
          </a:prstGeom>
          <a:solidFill>
            <a:srgbClr val="FFFFFF"/>
          </a:solidFill>
          <a:ln w="10160">
            <a:solidFill>
              <a:srgbClr val="CFC9BC"/>
            </a:solidFill>
            <a:prstDash val="solid"/>
          </a:ln>
        </p:spPr>
      </p:sp>
      <p:pic>
        <p:nvPicPr>
          <p:cNvPr id="13" name="Image 0" descr="/mnt/data/ref_imgs/#Ubb38#Uc2e0/20260909_16593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1388" y="1078992"/>
            <a:ext cx="4270664" cy="5010912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4663440" y="6309360"/>
            <a:ext cx="6812280" cy="0"/>
          </a:xfrm>
          <a:prstGeom prst="line">
            <a:avLst/>
          </a:prstGeom>
          <a:noFill/>
          <a:ln w="12700">
            <a:solidFill>
              <a:srgbClr val="CFC9BC">
                <a:alpha val="6500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02920" y="6528816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 / NAVER SEARCH PERFORMANCE</a:t>
            </a:r>
            <a:endParaRPr lang="en-US" sz="65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828800" y="320040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73968" y="29260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38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078992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문신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58368" y="1755648"/>
            <a:ext cx="731520" cy="0"/>
          </a:xfrm>
          <a:prstGeom prst="line">
            <a:avLst/>
          </a:prstGeom>
          <a:noFill/>
          <a:ln w="15240">
            <a:solidFill>
              <a:srgbClr val="11111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" y="2057400"/>
            <a:ext cx="1828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107692"/>
            <a:ext cx="1682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문신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658368" y="2743200"/>
            <a:ext cx="3383280" cy="2423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Project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검색 상위노출 레퍼런스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Action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키워드별 검색 결과 확인 및 노출 지면 캡처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Result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결과 확인용 자료로 활용</a:t>
            </a:r>
            <a:endParaRPr lang="en-US" sz="1020" dirty="0"/>
          </a:p>
        </p:txBody>
      </p:sp>
      <p:sp>
        <p:nvSpPr>
          <p:cNvPr id="11" name="Text 9"/>
          <p:cNvSpPr/>
          <p:nvPr/>
        </p:nvSpPr>
        <p:spPr>
          <a:xfrm>
            <a:off x="658368" y="598932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※ 실제 레퍼런스 이미지는 업종/키워드별 검색 결과 캡처를 기반으로 정리했습니다.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4645152" y="960120"/>
            <a:ext cx="6812280" cy="5257800"/>
          </a:xfrm>
          <a:prstGeom prst="rect">
            <a:avLst/>
          </a:prstGeom>
          <a:solidFill>
            <a:srgbClr val="FFFFFF"/>
          </a:solidFill>
          <a:ln w="10160">
            <a:solidFill>
              <a:srgbClr val="CFC9BC"/>
            </a:solidFill>
            <a:prstDash val="solid"/>
          </a:ln>
        </p:spPr>
      </p:sp>
      <p:pic>
        <p:nvPicPr>
          <p:cNvPr id="13" name="Image 0" descr="/mnt/data/ref_imgs/#Ubb38#Uc2e0/#Ubb38#Uc2e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1260" y="1078992"/>
            <a:ext cx="3290919" cy="5010912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4663440" y="6309360"/>
            <a:ext cx="6812280" cy="0"/>
          </a:xfrm>
          <a:prstGeom prst="line">
            <a:avLst/>
          </a:prstGeom>
          <a:noFill/>
          <a:ln w="12700">
            <a:solidFill>
              <a:srgbClr val="CFC9BC">
                <a:alpha val="6500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02920" y="6528816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 / NAVER SEARCH PERFORMANCE</a:t>
            </a:r>
            <a:endParaRPr lang="en-US" sz="65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731520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PART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85800" y="1051560"/>
            <a:ext cx="914400" cy="0"/>
          </a:xfrm>
          <a:prstGeom prst="line">
            <a:avLst/>
          </a:prstGeom>
          <a:noFill/>
          <a:ln w="10160">
            <a:solidFill>
              <a:srgbClr val="FFFFFF">
                <a:alpha val="7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2212848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제품리뷰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676656" y="2871216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ADAD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레퍼런스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94944" y="6053328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828800" y="320040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73968" y="29260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39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078992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제품리뷰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58368" y="1755648"/>
            <a:ext cx="731520" cy="0"/>
          </a:xfrm>
          <a:prstGeom prst="line">
            <a:avLst/>
          </a:prstGeom>
          <a:noFill/>
          <a:ln w="15240">
            <a:solidFill>
              <a:srgbClr val="11111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" y="2057400"/>
            <a:ext cx="1828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107692"/>
            <a:ext cx="1682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제품리뷰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658368" y="2743200"/>
            <a:ext cx="3383280" cy="2423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Project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검색 상위노출 레퍼런스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Action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키워드별 검색 결과 확인 및 노출 지면 캡처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Result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결과 확인용 자료로 활용</a:t>
            </a:r>
            <a:endParaRPr lang="en-US" sz="1020" dirty="0"/>
          </a:p>
        </p:txBody>
      </p:sp>
      <p:sp>
        <p:nvSpPr>
          <p:cNvPr id="11" name="Text 9"/>
          <p:cNvSpPr/>
          <p:nvPr/>
        </p:nvSpPr>
        <p:spPr>
          <a:xfrm>
            <a:off x="658368" y="598932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※ 실제 레퍼런스 이미지는 업종/키워드별 검색 결과 캡처를 기반으로 정리했습니다.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4645152" y="960120"/>
            <a:ext cx="6812280" cy="5257800"/>
          </a:xfrm>
          <a:prstGeom prst="rect">
            <a:avLst/>
          </a:prstGeom>
          <a:solidFill>
            <a:srgbClr val="FFFFFF"/>
          </a:solidFill>
          <a:ln w="10160">
            <a:solidFill>
              <a:srgbClr val="CFC9BC"/>
            </a:solidFill>
            <a:prstDash val="solid"/>
          </a:ln>
        </p:spPr>
      </p:sp>
      <p:pic>
        <p:nvPicPr>
          <p:cNvPr id="13" name="Image 0" descr="/mnt/data/ref_imgs/#Uc81c#Ud488#Ub9ac#Ubdf0/#Uc81c#Ud488#Ub9ac#Ubd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6127" y="1078992"/>
            <a:ext cx="4221187" cy="5010912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4663440" y="6309360"/>
            <a:ext cx="6812280" cy="0"/>
          </a:xfrm>
          <a:prstGeom prst="line">
            <a:avLst/>
          </a:prstGeom>
          <a:noFill/>
          <a:ln w="12700">
            <a:solidFill>
              <a:srgbClr val="CFC9BC">
                <a:alpha val="6500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02920" y="6528816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 / NAVER SEARCH PERFORMANCE</a:t>
            </a:r>
            <a:endParaRPr lang="en-US" sz="65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731520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PART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85800" y="1051560"/>
            <a:ext cx="914400" cy="0"/>
          </a:xfrm>
          <a:prstGeom prst="line">
            <a:avLst/>
          </a:prstGeom>
          <a:noFill/>
          <a:ln w="10160">
            <a:solidFill>
              <a:srgbClr val="FFFFFF">
                <a:alpha val="7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2212848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플랫폼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676656" y="2871216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ADAD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레퍼런스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94944" y="6053328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828800" y="320040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73968" y="29260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40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078992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플랫폼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58368" y="1755648"/>
            <a:ext cx="731520" cy="0"/>
          </a:xfrm>
          <a:prstGeom prst="line">
            <a:avLst/>
          </a:prstGeom>
          <a:noFill/>
          <a:ln w="15240">
            <a:solidFill>
              <a:srgbClr val="11111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" y="2057400"/>
            <a:ext cx="1828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107692"/>
            <a:ext cx="1682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플랫폼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658368" y="2743200"/>
            <a:ext cx="3383280" cy="2423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Project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검색 상위노출 레퍼런스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Action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키워드별 검색 결과 확인 및 노출 지면 캡처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Result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결과 확인용 자료로 활용</a:t>
            </a:r>
            <a:endParaRPr lang="en-US" sz="1020" dirty="0"/>
          </a:p>
        </p:txBody>
      </p:sp>
      <p:sp>
        <p:nvSpPr>
          <p:cNvPr id="11" name="Text 9"/>
          <p:cNvSpPr/>
          <p:nvPr/>
        </p:nvSpPr>
        <p:spPr>
          <a:xfrm>
            <a:off x="658368" y="598932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※ 실제 레퍼런스 이미지는 업종/키워드별 검색 결과 캡처를 기반으로 정리했습니다.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4645152" y="960120"/>
            <a:ext cx="6812280" cy="5257800"/>
          </a:xfrm>
          <a:prstGeom prst="rect">
            <a:avLst/>
          </a:prstGeom>
          <a:solidFill>
            <a:srgbClr val="FFFFFF"/>
          </a:solidFill>
          <a:ln w="10160">
            <a:solidFill>
              <a:srgbClr val="CFC9BC"/>
            </a:solidFill>
            <a:prstDash val="solid"/>
          </a:ln>
        </p:spPr>
      </p:sp>
      <p:pic>
        <p:nvPicPr>
          <p:cNvPr id="13" name="Image 0" descr="/mnt/data/ref_imgs/#Ud50c#Ub7ab#Ud3fc/#Ud50c#Ub7ab#Ud3f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0529" y="1078992"/>
            <a:ext cx="2972382" cy="5010912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4663440" y="6309360"/>
            <a:ext cx="6812280" cy="0"/>
          </a:xfrm>
          <a:prstGeom prst="line">
            <a:avLst/>
          </a:prstGeom>
          <a:noFill/>
          <a:ln w="12700">
            <a:solidFill>
              <a:srgbClr val="CFC9BC">
                <a:alpha val="6500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02920" y="6528816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 / NAVER SEARCH PERFORMANCE</a:t>
            </a:r>
            <a:endParaRPr lang="en-US" sz="65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828800" y="320040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73968" y="29260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41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078992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플랫폼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58368" y="1755648"/>
            <a:ext cx="731520" cy="0"/>
          </a:xfrm>
          <a:prstGeom prst="line">
            <a:avLst/>
          </a:prstGeom>
          <a:noFill/>
          <a:ln w="15240">
            <a:solidFill>
              <a:srgbClr val="11111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" y="2057400"/>
            <a:ext cx="1828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107692"/>
            <a:ext cx="1682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플랫폼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658368" y="2743200"/>
            <a:ext cx="3383280" cy="2423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Project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검색 상위노출 레퍼런스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Action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키워드별 검색 결과 확인 및 노출 지면 캡처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Result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결과 확인용 자료로 활용</a:t>
            </a:r>
            <a:endParaRPr lang="en-US" sz="1020" dirty="0"/>
          </a:p>
        </p:txBody>
      </p:sp>
      <p:sp>
        <p:nvSpPr>
          <p:cNvPr id="11" name="Text 9"/>
          <p:cNvSpPr/>
          <p:nvPr/>
        </p:nvSpPr>
        <p:spPr>
          <a:xfrm>
            <a:off x="658368" y="598932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※ 실제 레퍼런스 이미지는 업종/키워드별 검색 결과 캡처를 기반으로 정리했습니다.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4645152" y="960120"/>
            <a:ext cx="6812280" cy="5257800"/>
          </a:xfrm>
          <a:prstGeom prst="rect">
            <a:avLst/>
          </a:prstGeom>
          <a:solidFill>
            <a:srgbClr val="FFFFFF"/>
          </a:solidFill>
          <a:ln w="10160">
            <a:solidFill>
              <a:srgbClr val="CFC9BC"/>
            </a:solidFill>
            <a:prstDash val="solid"/>
          </a:ln>
        </p:spPr>
      </p:sp>
      <p:pic>
        <p:nvPicPr>
          <p:cNvPr id="13" name="Image 0" descr="/mnt/data/ref_imgs/#Ud50c#Ub7ab#Ud3fc/#Ud50c#Ub7ab#Ud3fc (2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2357" y="1078992"/>
            <a:ext cx="3268726" cy="5010912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4663440" y="6309360"/>
            <a:ext cx="6812280" cy="0"/>
          </a:xfrm>
          <a:prstGeom prst="line">
            <a:avLst/>
          </a:prstGeom>
          <a:noFill/>
          <a:ln w="12700">
            <a:solidFill>
              <a:srgbClr val="CFC9BC">
                <a:alpha val="65000"/>
              </a:srgbClr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502920" y="6528816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 / NAVER SEARCH PERFORMANCE</a:t>
            </a:r>
            <a:endParaRPr lang="en-US" sz="65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731520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PART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85800" y="1051560"/>
            <a:ext cx="914400" cy="0"/>
          </a:xfrm>
          <a:prstGeom prst="line">
            <a:avLst/>
          </a:prstGeom>
          <a:noFill/>
          <a:ln w="10160">
            <a:solidFill>
              <a:srgbClr val="FFFFFF">
                <a:alpha val="7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2212848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강아지무료분양 카페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676656" y="2871216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ADAD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신규 추가 레퍼런스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94944" y="6053328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828800" y="320040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73968" y="29260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42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078992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강아지무료분양 카페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58368" y="1755648"/>
            <a:ext cx="731520" cy="0"/>
          </a:xfrm>
          <a:prstGeom prst="line">
            <a:avLst/>
          </a:prstGeom>
          <a:noFill/>
          <a:ln w="15240">
            <a:solidFill>
              <a:srgbClr val="11111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" y="2057400"/>
            <a:ext cx="1828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107692"/>
            <a:ext cx="1682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강아지무료분양 카페</a:t>
            </a:r>
            <a:endParaRPr lang="en-US" sz="700" dirty="0"/>
          </a:p>
        </p:txBody>
      </p:sp>
      <p:sp>
        <p:nvSpPr>
          <p:cNvPr id="10" name="Shape 8"/>
          <p:cNvSpPr/>
          <p:nvPr/>
        </p:nvSpPr>
        <p:spPr>
          <a:xfrm>
            <a:off x="2651760" y="2057400"/>
            <a:ext cx="685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724912" y="2107692"/>
            <a:ext cx="539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NEW</a:t>
            </a:r>
            <a:endParaRPr lang="en-US" sz="700" dirty="0"/>
          </a:p>
        </p:txBody>
      </p:sp>
      <p:sp>
        <p:nvSpPr>
          <p:cNvPr id="12" name="Text 10"/>
          <p:cNvSpPr/>
          <p:nvPr/>
        </p:nvSpPr>
        <p:spPr>
          <a:xfrm>
            <a:off x="658368" y="2743200"/>
            <a:ext cx="3383280" cy="2423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Project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검색 상위노출 레퍼런스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Action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키워드별 검색 결과 확인 및 노출 지면 캡처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Result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결과 확인용 자료로 활용</a:t>
            </a:r>
            <a:endParaRPr lang="en-US" sz="1020" dirty="0"/>
          </a:p>
        </p:txBody>
      </p:sp>
      <p:sp>
        <p:nvSpPr>
          <p:cNvPr id="13" name="Text 11"/>
          <p:cNvSpPr/>
          <p:nvPr/>
        </p:nvSpPr>
        <p:spPr>
          <a:xfrm>
            <a:off x="658368" y="598932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※ 실제 레퍼런스 이미지는 업종/키워드별 검색 결과 캡처를 기반으로 정리했습니다.</a:t>
            </a:r>
            <a:endParaRPr lang="en-US" sz="750" dirty="0"/>
          </a:p>
        </p:txBody>
      </p:sp>
      <p:sp>
        <p:nvSpPr>
          <p:cNvPr id="14" name="Shape 12"/>
          <p:cNvSpPr/>
          <p:nvPr/>
        </p:nvSpPr>
        <p:spPr>
          <a:xfrm>
            <a:off x="4645152" y="960120"/>
            <a:ext cx="6812280" cy="5257800"/>
          </a:xfrm>
          <a:prstGeom prst="rect">
            <a:avLst/>
          </a:prstGeom>
          <a:solidFill>
            <a:srgbClr val="FFFFFF"/>
          </a:solidFill>
          <a:ln w="10160">
            <a:solidFill>
              <a:srgbClr val="CFC9BC"/>
            </a:solidFill>
            <a:prstDash val="solid"/>
          </a:ln>
        </p:spPr>
      </p:sp>
      <p:pic>
        <p:nvPicPr>
          <p:cNvPr id="15" name="Image 0" descr="/mnt/data/ref_imgs_bobae/#Uac15#Uc544#Uc9c0#Ubb34#Ub8cc#Ubd84#Uc591_#Uce74#Ud39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4210" y="1078992"/>
            <a:ext cx="4105020" cy="5010912"/>
          </a:xfrm>
          <a:prstGeom prst="rect">
            <a:avLst/>
          </a:prstGeom>
        </p:spPr>
      </p:pic>
      <p:sp>
        <p:nvSpPr>
          <p:cNvPr id="16" name="Shape 13"/>
          <p:cNvSpPr/>
          <p:nvPr/>
        </p:nvSpPr>
        <p:spPr>
          <a:xfrm>
            <a:off x="4663440" y="6309360"/>
            <a:ext cx="6812280" cy="0"/>
          </a:xfrm>
          <a:prstGeom prst="line">
            <a:avLst/>
          </a:prstGeom>
          <a:noFill/>
          <a:ln w="12700">
            <a:solidFill>
              <a:srgbClr val="CFC9BC">
                <a:alpha val="6500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02920" y="6528816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 / NAVER SEARCH PERFORMANCE</a:t>
            </a:r>
            <a:endParaRPr lang="en-US" sz="65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731520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PART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85800" y="1051560"/>
            <a:ext cx="914400" cy="0"/>
          </a:xfrm>
          <a:prstGeom prst="line">
            <a:avLst/>
          </a:prstGeom>
          <a:noFill/>
          <a:ln w="10160">
            <a:solidFill>
              <a:srgbClr val="FFFFFF">
                <a:alpha val="7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2212848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강아지종류 카페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676656" y="2871216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ADAD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신규 추가 레퍼런스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94944" y="6053328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828800" y="320040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73968" y="29260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43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078992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강아지종류 카페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58368" y="1755648"/>
            <a:ext cx="731520" cy="0"/>
          </a:xfrm>
          <a:prstGeom prst="line">
            <a:avLst/>
          </a:prstGeom>
          <a:noFill/>
          <a:ln w="15240">
            <a:solidFill>
              <a:srgbClr val="11111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" y="2057400"/>
            <a:ext cx="1828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107692"/>
            <a:ext cx="1682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강아지종류 카페</a:t>
            </a:r>
            <a:endParaRPr lang="en-US" sz="700" dirty="0"/>
          </a:p>
        </p:txBody>
      </p:sp>
      <p:sp>
        <p:nvSpPr>
          <p:cNvPr id="10" name="Shape 8"/>
          <p:cNvSpPr/>
          <p:nvPr/>
        </p:nvSpPr>
        <p:spPr>
          <a:xfrm>
            <a:off x="2651760" y="2057400"/>
            <a:ext cx="685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724912" y="2107692"/>
            <a:ext cx="539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NEW</a:t>
            </a:r>
            <a:endParaRPr lang="en-US" sz="700" dirty="0"/>
          </a:p>
        </p:txBody>
      </p:sp>
      <p:sp>
        <p:nvSpPr>
          <p:cNvPr id="12" name="Text 10"/>
          <p:cNvSpPr/>
          <p:nvPr/>
        </p:nvSpPr>
        <p:spPr>
          <a:xfrm>
            <a:off x="658368" y="2743200"/>
            <a:ext cx="3383280" cy="2423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Project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검색 상위노출 레퍼런스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Action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키워드별 검색 결과 확인 및 노출 지면 캡처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Result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결과 확인용 자료로 활용</a:t>
            </a:r>
            <a:endParaRPr lang="en-US" sz="1020" dirty="0"/>
          </a:p>
        </p:txBody>
      </p:sp>
      <p:sp>
        <p:nvSpPr>
          <p:cNvPr id="13" name="Text 11"/>
          <p:cNvSpPr/>
          <p:nvPr/>
        </p:nvSpPr>
        <p:spPr>
          <a:xfrm>
            <a:off x="658368" y="598932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※ 실제 레퍼런스 이미지는 업종/키워드별 검색 결과 캡처를 기반으로 정리했습니다.</a:t>
            </a:r>
            <a:endParaRPr lang="en-US" sz="750" dirty="0"/>
          </a:p>
        </p:txBody>
      </p:sp>
      <p:sp>
        <p:nvSpPr>
          <p:cNvPr id="14" name="Shape 12"/>
          <p:cNvSpPr/>
          <p:nvPr/>
        </p:nvSpPr>
        <p:spPr>
          <a:xfrm>
            <a:off x="4645152" y="960120"/>
            <a:ext cx="6812280" cy="5257800"/>
          </a:xfrm>
          <a:prstGeom prst="rect">
            <a:avLst/>
          </a:prstGeom>
          <a:solidFill>
            <a:srgbClr val="FFFFFF"/>
          </a:solidFill>
          <a:ln w="10160">
            <a:solidFill>
              <a:srgbClr val="CFC9BC"/>
            </a:solidFill>
            <a:prstDash val="solid"/>
          </a:ln>
        </p:spPr>
      </p:sp>
      <p:pic>
        <p:nvPicPr>
          <p:cNvPr id="15" name="Image 0" descr="/mnt/data/ref_imgs_bobae/#Uac15#Uc544#Uc9c0#Uc885#Ub958_#Uce74#Ud39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6589" y="1078992"/>
            <a:ext cx="3400262" cy="5010912"/>
          </a:xfrm>
          <a:prstGeom prst="rect">
            <a:avLst/>
          </a:prstGeom>
        </p:spPr>
      </p:pic>
      <p:sp>
        <p:nvSpPr>
          <p:cNvPr id="16" name="Shape 13"/>
          <p:cNvSpPr/>
          <p:nvPr/>
        </p:nvSpPr>
        <p:spPr>
          <a:xfrm>
            <a:off x="4663440" y="6309360"/>
            <a:ext cx="6812280" cy="0"/>
          </a:xfrm>
          <a:prstGeom prst="line">
            <a:avLst/>
          </a:prstGeom>
          <a:noFill/>
          <a:ln w="12700">
            <a:solidFill>
              <a:srgbClr val="CFC9BC">
                <a:alpha val="6500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02920" y="6528816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 / NAVER SEARCH PERFORMANCE</a:t>
            </a:r>
            <a:endParaRPr lang="en-US" sz="65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731520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PART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85800" y="1051560"/>
            <a:ext cx="914400" cy="0"/>
          </a:xfrm>
          <a:prstGeom prst="line">
            <a:avLst/>
          </a:prstGeom>
          <a:noFill/>
          <a:ln w="10160">
            <a:solidFill>
              <a:srgbClr val="FFFFFF">
                <a:alpha val="7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2212848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나이트번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676656" y="2871216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ADAD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신규 추가 레퍼런스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94944" y="6053328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828800" y="320040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73968" y="29260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44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078992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나이트번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58368" y="1755648"/>
            <a:ext cx="731520" cy="0"/>
          </a:xfrm>
          <a:prstGeom prst="line">
            <a:avLst/>
          </a:prstGeom>
          <a:noFill/>
          <a:ln w="15240">
            <a:solidFill>
              <a:srgbClr val="11111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" y="2057400"/>
            <a:ext cx="1828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107692"/>
            <a:ext cx="1682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나이트번</a:t>
            </a:r>
            <a:endParaRPr lang="en-US" sz="700" dirty="0"/>
          </a:p>
        </p:txBody>
      </p:sp>
      <p:sp>
        <p:nvSpPr>
          <p:cNvPr id="10" name="Shape 8"/>
          <p:cNvSpPr/>
          <p:nvPr/>
        </p:nvSpPr>
        <p:spPr>
          <a:xfrm>
            <a:off x="2651760" y="2057400"/>
            <a:ext cx="685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724912" y="2107692"/>
            <a:ext cx="539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NEW</a:t>
            </a:r>
            <a:endParaRPr lang="en-US" sz="700" dirty="0"/>
          </a:p>
        </p:txBody>
      </p:sp>
      <p:sp>
        <p:nvSpPr>
          <p:cNvPr id="12" name="Text 10"/>
          <p:cNvSpPr/>
          <p:nvPr/>
        </p:nvSpPr>
        <p:spPr>
          <a:xfrm>
            <a:off x="658368" y="2743200"/>
            <a:ext cx="3383280" cy="2423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Project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검색 상위노출 레퍼런스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Action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키워드별 검색 결과 확인 및 노출 지면 캡처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Result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결과 확인용 자료로 활용</a:t>
            </a:r>
            <a:endParaRPr lang="en-US" sz="1020" dirty="0"/>
          </a:p>
        </p:txBody>
      </p:sp>
      <p:sp>
        <p:nvSpPr>
          <p:cNvPr id="13" name="Text 11"/>
          <p:cNvSpPr/>
          <p:nvPr/>
        </p:nvSpPr>
        <p:spPr>
          <a:xfrm>
            <a:off x="658368" y="598932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※ 실제 레퍼런스 이미지는 업종/키워드별 검색 결과 캡처를 기반으로 정리했습니다.</a:t>
            </a:r>
            <a:endParaRPr lang="en-US" sz="750" dirty="0"/>
          </a:p>
        </p:txBody>
      </p:sp>
      <p:sp>
        <p:nvSpPr>
          <p:cNvPr id="14" name="Shape 12"/>
          <p:cNvSpPr/>
          <p:nvPr/>
        </p:nvSpPr>
        <p:spPr>
          <a:xfrm>
            <a:off x="4645152" y="960120"/>
            <a:ext cx="6812280" cy="5257800"/>
          </a:xfrm>
          <a:prstGeom prst="rect">
            <a:avLst/>
          </a:prstGeom>
          <a:solidFill>
            <a:srgbClr val="FFFFFF"/>
          </a:solidFill>
          <a:ln w="10160">
            <a:solidFill>
              <a:srgbClr val="CFC9BC"/>
            </a:solidFill>
            <a:prstDash val="solid"/>
          </a:ln>
        </p:spPr>
      </p:sp>
      <p:pic>
        <p:nvPicPr>
          <p:cNvPr id="15" name="Image 0" descr="/mnt/data/ref_imgs_bobae/#Ub098#Uc774#Ud2b8#Ubc8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2785" y="1078992"/>
            <a:ext cx="3467869" cy="5010912"/>
          </a:xfrm>
          <a:prstGeom prst="rect">
            <a:avLst/>
          </a:prstGeom>
        </p:spPr>
      </p:pic>
      <p:sp>
        <p:nvSpPr>
          <p:cNvPr id="16" name="Shape 13"/>
          <p:cNvSpPr/>
          <p:nvPr/>
        </p:nvSpPr>
        <p:spPr>
          <a:xfrm>
            <a:off x="4663440" y="6309360"/>
            <a:ext cx="6812280" cy="0"/>
          </a:xfrm>
          <a:prstGeom prst="line">
            <a:avLst/>
          </a:prstGeom>
          <a:noFill/>
          <a:ln w="12700">
            <a:solidFill>
              <a:srgbClr val="CFC9BC">
                <a:alpha val="6500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02920" y="6528816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 / NAVER SEARCH PERFORMANCE</a:t>
            </a:r>
            <a:endParaRPr lang="en-US" sz="65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731520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PART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85800" y="1051560"/>
            <a:ext cx="914400" cy="0"/>
          </a:xfrm>
          <a:prstGeom prst="line">
            <a:avLst/>
          </a:prstGeom>
          <a:noFill/>
          <a:ln w="10160">
            <a:solidFill>
              <a:srgbClr val="FFFFFF">
                <a:alpha val="7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2212848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대구웨딩박람회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676656" y="2871216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ADAD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신규 추가 레퍼런스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94944" y="6053328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828800" y="320040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73968" y="29260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45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078992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대구웨딩박람회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58368" y="1755648"/>
            <a:ext cx="731520" cy="0"/>
          </a:xfrm>
          <a:prstGeom prst="line">
            <a:avLst/>
          </a:prstGeom>
          <a:noFill/>
          <a:ln w="15240">
            <a:solidFill>
              <a:srgbClr val="11111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" y="2057400"/>
            <a:ext cx="1828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107692"/>
            <a:ext cx="1682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대구웨딩박람회</a:t>
            </a:r>
            <a:endParaRPr lang="en-US" sz="700" dirty="0"/>
          </a:p>
        </p:txBody>
      </p:sp>
      <p:sp>
        <p:nvSpPr>
          <p:cNvPr id="10" name="Shape 8"/>
          <p:cNvSpPr/>
          <p:nvPr/>
        </p:nvSpPr>
        <p:spPr>
          <a:xfrm>
            <a:off x="2651760" y="2057400"/>
            <a:ext cx="685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724912" y="2107692"/>
            <a:ext cx="539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NEW</a:t>
            </a:r>
            <a:endParaRPr lang="en-US" sz="700" dirty="0"/>
          </a:p>
        </p:txBody>
      </p:sp>
      <p:sp>
        <p:nvSpPr>
          <p:cNvPr id="12" name="Text 10"/>
          <p:cNvSpPr/>
          <p:nvPr/>
        </p:nvSpPr>
        <p:spPr>
          <a:xfrm>
            <a:off x="658368" y="2743200"/>
            <a:ext cx="3383280" cy="2423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Project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검색 상위노출 레퍼런스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Action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키워드별 검색 결과 확인 및 노출 지면 캡처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Result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결과 확인용 자료로 활용</a:t>
            </a:r>
            <a:endParaRPr lang="en-US" sz="1020" dirty="0"/>
          </a:p>
        </p:txBody>
      </p:sp>
      <p:sp>
        <p:nvSpPr>
          <p:cNvPr id="13" name="Text 11"/>
          <p:cNvSpPr/>
          <p:nvPr/>
        </p:nvSpPr>
        <p:spPr>
          <a:xfrm>
            <a:off x="658368" y="598932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※ 실제 레퍼런스 이미지는 업종/키워드별 검색 결과 캡처를 기반으로 정리했습니다.</a:t>
            </a:r>
            <a:endParaRPr lang="en-US" sz="750" dirty="0"/>
          </a:p>
        </p:txBody>
      </p:sp>
      <p:sp>
        <p:nvSpPr>
          <p:cNvPr id="14" name="Shape 12"/>
          <p:cNvSpPr/>
          <p:nvPr/>
        </p:nvSpPr>
        <p:spPr>
          <a:xfrm>
            <a:off x="4645152" y="960120"/>
            <a:ext cx="6812280" cy="5257800"/>
          </a:xfrm>
          <a:prstGeom prst="rect">
            <a:avLst/>
          </a:prstGeom>
          <a:solidFill>
            <a:srgbClr val="FFFFFF"/>
          </a:solidFill>
          <a:ln w="10160">
            <a:solidFill>
              <a:srgbClr val="CFC9BC"/>
            </a:solidFill>
            <a:prstDash val="solid"/>
          </a:ln>
        </p:spPr>
      </p:sp>
      <p:pic>
        <p:nvPicPr>
          <p:cNvPr id="15" name="Image 0" descr="/mnt/data/ref_imgs_bobae/#Ub300#Uad6c#Uc6e8#Ub529#Ubc15#Ub78c#Ud68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2106" y="1078992"/>
            <a:ext cx="3349229" cy="5010912"/>
          </a:xfrm>
          <a:prstGeom prst="rect">
            <a:avLst/>
          </a:prstGeom>
        </p:spPr>
      </p:pic>
      <p:sp>
        <p:nvSpPr>
          <p:cNvPr id="16" name="Shape 13"/>
          <p:cNvSpPr/>
          <p:nvPr/>
        </p:nvSpPr>
        <p:spPr>
          <a:xfrm>
            <a:off x="4663440" y="6309360"/>
            <a:ext cx="6812280" cy="0"/>
          </a:xfrm>
          <a:prstGeom prst="line">
            <a:avLst/>
          </a:prstGeom>
          <a:noFill/>
          <a:ln w="12700">
            <a:solidFill>
              <a:srgbClr val="CFC9BC">
                <a:alpha val="6500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02920" y="6528816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 / NAVER SEARCH PERFORMANCE</a:t>
            </a:r>
            <a:endParaRPr lang="en-US" sz="65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731520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PART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85800" y="1051560"/>
            <a:ext cx="914400" cy="0"/>
          </a:xfrm>
          <a:prstGeom prst="line">
            <a:avLst/>
          </a:prstGeom>
          <a:noFill/>
          <a:ln w="10160">
            <a:solidFill>
              <a:srgbClr val="FFFFFF">
                <a:alpha val="7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2212848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대구치아교정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676656" y="2871216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ADAD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신규 추가 레퍼런스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94944" y="6053328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828800" y="320040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73968" y="29260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46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078992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대구치아교정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58368" y="1755648"/>
            <a:ext cx="731520" cy="0"/>
          </a:xfrm>
          <a:prstGeom prst="line">
            <a:avLst/>
          </a:prstGeom>
          <a:noFill/>
          <a:ln w="15240">
            <a:solidFill>
              <a:srgbClr val="11111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" y="2057400"/>
            <a:ext cx="1828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107692"/>
            <a:ext cx="1682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대구치아교정</a:t>
            </a:r>
            <a:endParaRPr lang="en-US" sz="700" dirty="0"/>
          </a:p>
        </p:txBody>
      </p:sp>
      <p:sp>
        <p:nvSpPr>
          <p:cNvPr id="10" name="Shape 8"/>
          <p:cNvSpPr/>
          <p:nvPr/>
        </p:nvSpPr>
        <p:spPr>
          <a:xfrm>
            <a:off x="2651760" y="2057400"/>
            <a:ext cx="685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724912" y="2107692"/>
            <a:ext cx="539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NEW</a:t>
            </a:r>
            <a:endParaRPr lang="en-US" sz="700" dirty="0"/>
          </a:p>
        </p:txBody>
      </p:sp>
      <p:sp>
        <p:nvSpPr>
          <p:cNvPr id="12" name="Text 10"/>
          <p:cNvSpPr/>
          <p:nvPr/>
        </p:nvSpPr>
        <p:spPr>
          <a:xfrm>
            <a:off x="658368" y="2743200"/>
            <a:ext cx="3383280" cy="2423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Project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검색 상위노출 레퍼런스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Action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키워드별 검색 결과 확인 및 노출 지면 캡처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Result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결과 확인용 자료로 활용</a:t>
            </a:r>
            <a:endParaRPr lang="en-US" sz="1020" dirty="0"/>
          </a:p>
        </p:txBody>
      </p:sp>
      <p:sp>
        <p:nvSpPr>
          <p:cNvPr id="13" name="Text 11"/>
          <p:cNvSpPr/>
          <p:nvPr/>
        </p:nvSpPr>
        <p:spPr>
          <a:xfrm>
            <a:off x="658368" y="598932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※ 실제 레퍼런스 이미지는 업종/키워드별 검색 결과 캡처를 기반으로 정리했습니다.</a:t>
            </a:r>
            <a:endParaRPr lang="en-US" sz="750" dirty="0"/>
          </a:p>
        </p:txBody>
      </p:sp>
      <p:sp>
        <p:nvSpPr>
          <p:cNvPr id="14" name="Shape 12"/>
          <p:cNvSpPr/>
          <p:nvPr/>
        </p:nvSpPr>
        <p:spPr>
          <a:xfrm>
            <a:off x="4645152" y="960120"/>
            <a:ext cx="6812280" cy="5257800"/>
          </a:xfrm>
          <a:prstGeom prst="rect">
            <a:avLst/>
          </a:prstGeom>
          <a:solidFill>
            <a:srgbClr val="FFFFFF"/>
          </a:solidFill>
          <a:ln w="10160">
            <a:solidFill>
              <a:srgbClr val="CFC9BC"/>
            </a:solidFill>
            <a:prstDash val="solid"/>
          </a:ln>
        </p:spPr>
      </p:sp>
      <p:pic>
        <p:nvPicPr>
          <p:cNvPr id="15" name="Image 0" descr="/mnt/data/ref_imgs_bobae/#Ub300#Uad6c#Uce58#Uc544#Uad50#Uc81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2495" y="1078992"/>
            <a:ext cx="3348450" cy="5010912"/>
          </a:xfrm>
          <a:prstGeom prst="rect">
            <a:avLst/>
          </a:prstGeom>
        </p:spPr>
      </p:pic>
      <p:sp>
        <p:nvSpPr>
          <p:cNvPr id="16" name="Shape 13"/>
          <p:cNvSpPr/>
          <p:nvPr/>
        </p:nvSpPr>
        <p:spPr>
          <a:xfrm>
            <a:off x="4663440" y="6309360"/>
            <a:ext cx="6812280" cy="0"/>
          </a:xfrm>
          <a:prstGeom prst="line">
            <a:avLst/>
          </a:prstGeom>
          <a:noFill/>
          <a:ln w="12700">
            <a:solidFill>
              <a:srgbClr val="CFC9BC">
                <a:alpha val="6500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02920" y="6528816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 / NAVER SEARCH PERFORMANCE</a:t>
            </a:r>
            <a:endParaRPr lang="en-US" sz="65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731520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PART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85800" y="1051560"/>
            <a:ext cx="914400" cy="0"/>
          </a:xfrm>
          <a:prstGeom prst="line">
            <a:avLst/>
          </a:prstGeom>
          <a:noFill/>
          <a:ln w="10160">
            <a:solidFill>
              <a:srgbClr val="FFFFFF">
                <a:alpha val="7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2212848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메리브이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676656" y="2871216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ADAD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신규 추가 레퍼런스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94944" y="6053328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828800" y="320040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73968" y="29260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47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078992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메리브이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58368" y="1755648"/>
            <a:ext cx="731520" cy="0"/>
          </a:xfrm>
          <a:prstGeom prst="line">
            <a:avLst/>
          </a:prstGeom>
          <a:noFill/>
          <a:ln w="15240">
            <a:solidFill>
              <a:srgbClr val="11111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" y="2057400"/>
            <a:ext cx="1828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107692"/>
            <a:ext cx="1682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메리브이</a:t>
            </a:r>
            <a:endParaRPr lang="en-US" sz="700" dirty="0"/>
          </a:p>
        </p:txBody>
      </p:sp>
      <p:sp>
        <p:nvSpPr>
          <p:cNvPr id="10" name="Shape 8"/>
          <p:cNvSpPr/>
          <p:nvPr/>
        </p:nvSpPr>
        <p:spPr>
          <a:xfrm>
            <a:off x="2651760" y="2057400"/>
            <a:ext cx="685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724912" y="2107692"/>
            <a:ext cx="539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NEW</a:t>
            </a:r>
            <a:endParaRPr lang="en-US" sz="700" dirty="0"/>
          </a:p>
        </p:txBody>
      </p:sp>
      <p:sp>
        <p:nvSpPr>
          <p:cNvPr id="12" name="Text 10"/>
          <p:cNvSpPr/>
          <p:nvPr/>
        </p:nvSpPr>
        <p:spPr>
          <a:xfrm>
            <a:off x="658368" y="2743200"/>
            <a:ext cx="3383280" cy="2423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Project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검색 상위노출 레퍼런스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Action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키워드별 검색 결과 확인 및 노출 지면 캡처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Result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결과 확인용 자료로 활용</a:t>
            </a:r>
            <a:endParaRPr lang="en-US" sz="1020" dirty="0"/>
          </a:p>
        </p:txBody>
      </p:sp>
      <p:sp>
        <p:nvSpPr>
          <p:cNvPr id="13" name="Text 11"/>
          <p:cNvSpPr/>
          <p:nvPr/>
        </p:nvSpPr>
        <p:spPr>
          <a:xfrm>
            <a:off x="658368" y="598932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※ 실제 레퍼런스 이미지는 업종/키워드별 검색 결과 캡처를 기반으로 정리했습니다.</a:t>
            </a:r>
            <a:endParaRPr lang="en-US" sz="750" dirty="0"/>
          </a:p>
        </p:txBody>
      </p:sp>
      <p:sp>
        <p:nvSpPr>
          <p:cNvPr id="14" name="Shape 12"/>
          <p:cNvSpPr/>
          <p:nvPr/>
        </p:nvSpPr>
        <p:spPr>
          <a:xfrm>
            <a:off x="4645152" y="960120"/>
            <a:ext cx="6812280" cy="5257800"/>
          </a:xfrm>
          <a:prstGeom prst="rect">
            <a:avLst/>
          </a:prstGeom>
          <a:solidFill>
            <a:srgbClr val="FFFFFF"/>
          </a:solidFill>
          <a:ln w="10160">
            <a:solidFill>
              <a:srgbClr val="CFC9BC"/>
            </a:solidFill>
            <a:prstDash val="solid"/>
          </a:ln>
        </p:spPr>
      </p:sp>
      <p:pic>
        <p:nvPicPr>
          <p:cNvPr id="15" name="Image 0" descr="/mnt/data/ref_imgs_bobae/#Uba54#Ub9ac#Ube0c#Uc77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9602" y="1078992"/>
            <a:ext cx="3934235" cy="5010912"/>
          </a:xfrm>
          <a:prstGeom prst="rect">
            <a:avLst/>
          </a:prstGeom>
        </p:spPr>
      </p:pic>
      <p:sp>
        <p:nvSpPr>
          <p:cNvPr id="16" name="Shape 13"/>
          <p:cNvSpPr/>
          <p:nvPr/>
        </p:nvSpPr>
        <p:spPr>
          <a:xfrm>
            <a:off x="4663440" y="6309360"/>
            <a:ext cx="6812280" cy="0"/>
          </a:xfrm>
          <a:prstGeom prst="line">
            <a:avLst/>
          </a:prstGeom>
          <a:noFill/>
          <a:ln w="12700">
            <a:solidFill>
              <a:srgbClr val="CFC9BC">
                <a:alpha val="6500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02920" y="6528816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 / NAVER SEARCH PERFORMANCE</a:t>
            </a:r>
            <a:endParaRPr lang="en-US" sz="650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731520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PART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85800" y="1051560"/>
            <a:ext cx="914400" cy="0"/>
          </a:xfrm>
          <a:prstGeom prst="line">
            <a:avLst/>
          </a:prstGeom>
          <a:noFill/>
          <a:ln w="10160">
            <a:solidFill>
              <a:srgbClr val="FFFFFF">
                <a:alpha val="7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2212848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뮤르디 카디넥스컷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676656" y="2871216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ADAD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신규 추가 레퍼런스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94944" y="6053328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828800" y="320040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73968" y="29260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48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078992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뮤르디 카디넥스컷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58368" y="1755648"/>
            <a:ext cx="731520" cy="0"/>
          </a:xfrm>
          <a:prstGeom prst="line">
            <a:avLst/>
          </a:prstGeom>
          <a:noFill/>
          <a:ln w="15240">
            <a:solidFill>
              <a:srgbClr val="11111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" y="2057400"/>
            <a:ext cx="1828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107692"/>
            <a:ext cx="1682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뮤르디 카디넥스컷</a:t>
            </a:r>
            <a:endParaRPr lang="en-US" sz="700" dirty="0"/>
          </a:p>
        </p:txBody>
      </p:sp>
      <p:sp>
        <p:nvSpPr>
          <p:cNvPr id="10" name="Shape 8"/>
          <p:cNvSpPr/>
          <p:nvPr/>
        </p:nvSpPr>
        <p:spPr>
          <a:xfrm>
            <a:off x="2651760" y="2057400"/>
            <a:ext cx="685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724912" y="2107692"/>
            <a:ext cx="539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NEW</a:t>
            </a:r>
            <a:endParaRPr lang="en-US" sz="700" dirty="0"/>
          </a:p>
        </p:txBody>
      </p:sp>
      <p:sp>
        <p:nvSpPr>
          <p:cNvPr id="12" name="Text 10"/>
          <p:cNvSpPr/>
          <p:nvPr/>
        </p:nvSpPr>
        <p:spPr>
          <a:xfrm>
            <a:off x="658368" y="2743200"/>
            <a:ext cx="3383280" cy="2423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Project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검색 상위노출 레퍼런스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Action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키워드별 검색 결과 확인 및 노출 지면 캡처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Result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결과 확인용 자료로 활용</a:t>
            </a:r>
            <a:endParaRPr lang="en-US" sz="1020" dirty="0"/>
          </a:p>
        </p:txBody>
      </p:sp>
      <p:sp>
        <p:nvSpPr>
          <p:cNvPr id="13" name="Text 11"/>
          <p:cNvSpPr/>
          <p:nvPr/>
        </p:nvSpPr>
        <p:spPr>
          <a:xfrm>
            <a:off x="658368" y="598932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※ 실제 레퍼런스 이미지는 업종/키워드별 검색 결과 캡처를 기반으로 정리했습니다.</a:t>
            </a:r>
            <a:endParaRPr lang="en-US" sz="750" dirty="0"/>
          </a:p>
        </p:txBody>
      </p:sp>
      <p:sp>
        <p:nvSpPr>
          <p:cNvPr id="14" name="Shape 12"/>
          <p:cNvSpPr/>
          <p:nvPr/>
        </p:nvSpPr>
        <p:spPr>
          <a:xfrm>
            <a:off x="4645152" y="960120"/>
            <a:ext cx="6812280" cy="5257800"/>
          </a:xfrm>
          <a:prstGeom prst="rect">
            <a:avLst/>
          </a:prstGeom>
          <a:solidFill>
            <a:srgbClr val="FFFFFF"/>
          </a:solidFill>
          <a:ln w="10160">
            <a:solidFill>
              <a:srgbClr val="CFC9BC"/>
            </a:solidFill>
            <a:prstDash val="solid"/>
          </a:ln>
        </p:spPr>
      </p:sp>
      <p:pic>
        <p:nvPicPr>
          <p:cNvPr id="15" name="Image 0" descr="/mnt/data/ref_imgs_bobae/#Ubba4#Ub974#Ub514 #Uce74#Ub514#Ub125#Uc2a4#Ucef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9097" y="1078992"/>
            <a:ext cx="3635245" cy="5010912"/>
          </a:xfrm>
          <a:prstGeom prst="rect">
            <a:avLst/>
          </a:prstGeom>
        </p:spPr>
      </p:pic>
      <p:sp>
        <p:nvSpPr>
          <p:cNvPr id="16" name="Shape 13"/>
          <p:cNvSpPr/>
          <p:nvPr/>
        </p:nvSpPr>
        <p:spPr>
          <a:xfrm>
            <a:off x="4663440" y="6309360"/>
            <a:ext cx="6812280" cy="0"/>
          </a:xfrm>
          <a:prstGeom prst="line">
            <a:avLst/>
          </a:prstGeom>
          <a:noFill/>
          <a:ln w="12700">
            <a:solidFill>
              <a:srgbClr val="CFC9BC">
                <a:alpha val="6500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02920" y="6528816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 / NAVER SEARCH PERFORMANCE</a:t>
            </a:r>
            <a:endParaRPr lang="en-US" sz="650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731520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PART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85800" y="1051560"/>
            <a:ext cx="914400" cy="0"/>
          </a:xfrm>
          <a:prstGeom prst="line">
            <a:avLst/>
          </a:prstGeom>
          <a:noFill/>
          <a:ln w="10160">
            <a:solidFill>
              <a:srgbClr val="FFFFFF">
                <a:alpha val="7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2212848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아이유베개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676656" y="2871216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ADAD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신규 추가 레퍼런스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94944" y="6053328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828800" y="320040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73968" y="29260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49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078992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아이유베개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58368" y="1755648"/>
            <a:ext cx="731520" cy="0"/>
          </a:xfrm>
          <a:prstGeom prst="line">
            <a:avLst/>
          </a:prstGeom>
          <a:noFill/>
          <a:ln w="15240">
            <a:solidFill>
              <a:srgbClr val="11111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" y="2057400"/>
            <a:ext cx="1828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107692"/>
            <a:ext cx="1682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아이유베개</a:t>
            </a:r>
            <a:endParaRPr lang="en-US" sz="700" dirty="0"/>
          </a:p>
        </p:txBody>
      </p:sp>
      <p:sp>
        <p:nvSpPr>
          <p:cNvPr id="10" name="Shape 8"/>
          <p:cNvSpPr/>
          <p:nvPr/>
        </p:nvSpPr>
        <p:spPr>
          <a:xfrm>
            <a:off x="2651760" y="2057400"/>
            <a:ext cx="685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724912" y="2107692"/>
            <a:ext cx="539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NEW</a:t>
            </a:r>
            <a:endParaRPr lang="en-US" sz="700" dirty="0"/>
          </a:p>
        </p:txBody>
      </p:sp>
      <p:sp>
        <p:nvSpPr>
          <p:cNvPr id="12" name="Text 10"/>
          <p:cNvSpPr/>
          <p:nvPr/>
        </p:nvSpPr>
        <p:spPr>
          <a:xfrm>
            <a:off x="658368" y="2743200"/>
            <a:ext cx="3383280" cy="2423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Project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검색 상위노출 레퍼런스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Action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키워드별 검색 결과 확인 및 노출 지면 캡처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Result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결과 확인용 자료로 활용</a:t>
            </a:r>
            <a:endParaRPr lang="en-US" sz="1020" dirty="0"/>
          </a:p>
        </p:txBody>
      </p:sp>
      <p:sp>
        <p:nvSpPr>
          <p:cNvPr id="13" name="Text 11"/>
          <p:cNvSpPr/>
          <p:nvPr/>
        </p:nvSpPr>
        <p:spPr>
          <a:xfrm>
            <a:off x="658368" y="598932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※ 실제 레퍼런스 이미지는 업종/키워드별 검색 결과 캡처를 기반으로 정리했습니다.</a:t>
            </a:r>
            <a:endParaRPr lang="en-US" sz="750" dirty="0"/>
          </a:p>
        </p:txBody>
      </p:sp>
      <p:sp>
        <p:nvSpPr>
          <p:cNvPr id="14" name="Shape 12"/>
          <p:cNvSpPr/>
          <p:nvPr/>
        </p:nvSpPr>
        <p:spPr>
          <a:xfrm>
            <a:off x="4645152" y="960120"/>
            <a:ext cx="6812280" cy="5257800"/>
          </a:xfrm>
          <a:prstGeom prst="rect">
            <a:avLst/>
          </a:prstGeom>
          <a:solidFill>
            <a:srgbClr val="FFFFFF"/>
          </a:solidFill>
          <a:ln w="10160">
            <a:solidFill>
              <a:srgbClr val="CFC9BC"/>
            </a:solidFill>
            <a:prstDash val="solid"/>
          </a:ln>
        </p:spPr>
      </p:sp>
      <p:pic>
        <p:nvPicPr>
          <p:cNvPr id="15" name="Image 0" descr="/mnt/data/ref_imgs_bobae/#Uc544#Uc774#Uc720#Ubca0#Uac1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9919" y="1078992"/>
            <a:ext cx="3933601" cy="5010912"/>
          </a:xfrm>
          <a:prstGeom prst="rect">
            <a:avLst/>
          </a:prstGeom>
        </p:spPr>
      </p:pic>
      <p:sp>
        <p:nvSpPr>
          <p:cNvPr id="16" name="Shape 13"/>
          <p:cNvSpPr/>
          <p:nvPr/>
        </p:nvSpPr>
        <p:spPr>
          <a:xfrm>
            <a:off x="4663440" y="6309360"/>
            <a:ext cx="6812280" cy="0"/>
          </a:xfrm>
          <a:prstGeom prst="line">
            <a:avLst/>
          </a:prstGeom>
          <a:noFill/>
          <a:ln w="12700">
            <a:solidFill>
              <a:srgbClr val="CFC9BC">
                <a:alpha val="6500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02920" y="6528816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 / NAVER SEARCH PERFORMANCE</a:t>
            </a:r>
            <a:endParaRPr lang="en-US" sz="650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8"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731520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PART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85800" y="1051560"/>
            <a:ext cx="914400" cy="0"/>
          </a:xfrm>
          <a:prstGeom prst="line">
            <a:avLst/>
          </a:prstGeom>
          <a:noFill/>
          <a:ln w="10160">
            <a:solidFill>
              <a:srgbClr val="FFFFFF">
                <a:alpha val="7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2212848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알클리버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676656" y="2871216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ADAD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신규 추가 레퍼런스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94944" y="6053328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9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828800" y="320040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73968" y="29260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50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078992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알클리버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58368" y="1755648"/>
            <a:ext cx="731520" cy="0"/>
          </a:xfrm>
          <a:prstGeom prst="line">
            <a:avLst/>
          </a:prstGeom>
          <a:noFill/>
          <a:ln w="15240">
            <a:solidFill>
              <a:srgbClr val="11111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" y="2057400"/>
            <a:ext cx="1828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107692"/>
            <a:ext cx="1682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알클리버</a:t>
            </a:r>
            <a:endParaRPr lang="en-US" sz="700" dirty="0"/>
          </a:p>
        </p:txBody>
      </p:sp>
      <p:sp>
        <p:nvSpPr>
          <p:cNvPr id="10" name="Shape 8"/>
          <p:cNvSpPr/>
          <p:nvPr/>
        </p:nvSpPr>
        <p:spPr>
          <a:xfrm>
            <a:off x="2651760" y="2057400"/>
            <a:ext cx="685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724912" y="2107692"/>
            <a:ext cx="539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NEW</a:t>
            </a:r>
            <a:endParaRPr lang="en-US" sz="700" dirty="0"/>
          </a:p>
        </p:txBody>
      </p:sp>
      <p:sp>
        <p:nvSpPr>
          <p:cNvPr id="12" name="Text 10"/>
          <p:cNvSpPr/>
          <p:nvPr/>
        </p:nvSpPr>
        <p:spPr>
          <a:xfrm>
            <a:off x="658368" y="2743200"/>
            <a:ext cx="3383280" cy="2423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Project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검색 상위노출 레퍼런스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Action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키워드별 검색 결과 확인 및 노출 지면 캡처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Result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결과 확인용 자료로 활용</a:t>
            </a:r>
            <a:endParaRPr lang="en-US" sz="1020" dirty="0"/>
          </a:p>
        </p:txBody>
      </p:sp>
      <p:sp>
        <p:nvSpPr>
          <p:cNvPr id="13" name="Text 11"/>
          <p:cNvSpPr/>
          <p:nvPr/>
        </p:nvSpPr>
        <p:spPr>
          <a:xfrm>
            <a:off x="658368" y="598932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※ 실제 레퍼런스 이미지는 업종/키워드별 검색 결과 캡처를 기반으로 정리했습니다.</a:t>
            </a:r>
            <a:endParaRPr lang="en-US" sz="750" dirty="0"/>
          </a:p>
        </p:txBody>
      </p:sp>
      <p:sp>
        <p:nvSpPr>
          <p:cNvPr id="14" name="Shape 12"/>
          <p:cNvSpPr/>
          <p:nvPr/>
        </p:nvSpPr>
        <p:spPr>
          <a:xfrm>
            <a:off x="4645152" y="960120"/>
            <a:ext cx="6812280" cy="5257800"/>
          </a:xfrm>
          <a:prstGeom prst="rect">
            <a:avLst/>
          </a:prstGeom>
          <a:solidFill>
            <a:srgbClr val="FFFFFF"/>
          </a:solidFill>
          <a:ln w="10160">
            <a:solidFill>
              <a:srgbClr val="CFC9BC"/>
            </a:solidFill>
            <a:prstDash val="solid"/>
          </a:ln>
        </p:spPr>
      </p:sp>
      <p:pic>
        <p:nvPicPr>
          <p:cNvPr id="15" name="Image 0" descr="/mnt/data/ref_imgs_bobae/#Uc54c#Ud074#Ub9ac#Ubc8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1049" y="1078992"/>
            <a:ext cx="4011343" cy="5010912"/>
          </a:xfrm>
          <a:prstGeom prst="rect">
            <a:avLst/>
          </a:prstGeom>
        </p:spPr>
      </p:pic>
      <p:sp>
        <p:nvSpPr>
          <p:cNvPr id="16" name="Shape 13"/>
          <p:cNvSpPr/>
          <p:nvPr/>
        </p:nvSpPr>
        <p:spPr>
          <a:xfrm>
            <a:off x="4663440" y="6309360"/>
            <a:ext cx="6812280" cy="0"/>
          </a:xfrm>
          <a:prstGeom prst="line">
            <a:avLst/>
          </a:prstGeom>
          <a:noFill/>
          <a:ln w="12700">
            <a:solidFill>
              <a:srgbClr val="CFC9BC">
                <a:alpha val="6500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02920" y="6528816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 / NAVER SEARCH PERFORMANCE</a:t>
            </a:r>
            <a:endParaRPr lang="en-US" sz="650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0"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731520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PART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85800" y="1051560"/>
            <a:ext cx="914400" cy="0"/>
          </a:xfrm>
          <a:prstGeom prst="line">
            <a:avLst/>
          </a:prstGeom>
          <a:noFill/>
          <a:ln w="10160">
            <a:solidFill>
              <a:srgbClr val="FFFFFF">
                <a:alpha val="7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2212848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키클랩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676656" y="2871216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ADAD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신규 추가 레퍼런스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94944" y="6053328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1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828800" y="320040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73968" y="29260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51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078992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키클랩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58368" y="1755648"/>
            <a:ext cx="731520" cy="0"/>
          </a:xfrm>
          <a:prstGeom prst="line">
            <a:avLst/>
          </a:prstGeom>
          <a:noFill/>
          <a:ln w="15240">
            <a:solidFill>
              <a:srgbClr val="11111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" y="2057400"/>
            <a:ext cx="1828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107692"/>
            <a:ext cx="1682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키클랩</a:t>
            </a:r>
            <a:endParaRPr lang="en-US" sz="700" dirty="0"/>
          </a:p>
        </p:txBody>
      </p:sp>
      <p:sp>
        <p:nvSpPr>
          <p:cNvPr id="10" name="Shape 8"/>
          <p:cNvSpPr/>
          <p:nvPr/>
        </p:nvSpPr>
        <p:spPr>
          <a:xfrm>
            <a:off x="2651760" y="2057400"/>
            <a:ext cx="685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724912" y="2107692"/>
            <a:ext cx="539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NEW</a:t>
            </a:r>
            <a:endParaRPr lang="en-US" sz="700" dirty="0"/>
          </a:p>
        </p:txBody>
      </p:sp>
      <p:sp>
        <p:nvSpPr>
          <p:cNvPr id="12" name="Text 10"/>
          <p:cNvSpPr/>
          <p:nvPr/>
        </p:nvSpPr>
        <p:spPr>
          <a:xfrm>
            <a:off x="658368" y="2743200"/>
            <a:ext cx="3383280" cy="2423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Project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검색 상위노출 레퍼런스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Action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키워드별 검색 결과 확인 및 노출 지면 캡처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Result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결과 확인용 자료로 활용</a:t>
            </a:r>
            <a:endParaRPr lang="en-US" sz="1020" dirty="0"/>
          </a:p>
        </p:txBody>
      </p:sp>
      <p:sp>
        <p:nvSpPr>
          <p:cNvPr id="13" name="Text 11"/>
          <p:cNvSpPr/>
          <p:nvPr/>
        </p:nvSpPr>
        <p:spPr>
          <a:xfrm>
            <a:off x="658368" y="598932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※ 실제 레퍼런스 이미지는 업종/키워드별 검색 결과 캡처를 기반으로 정리했습니다.</a:t>
            </a:r>
            <a:endParaRPr lang="en-US" sz="750" dirty="0"/>
          </a:p>
        </p:txBody>
      </p:sp>
      <p:sp>
        <p:nvSpPr>
          <p:cNvPr id="14" name="Shape 12"/>
          <p:cNvSpPr/>
          <p:nvPr/>
        </p:nvSpPr>
        <p:spPr>
          <a:xfrm>
            <a:off x="4645152" y="960120"/>
            <a:ext cx="6812280" cy="5257800"/>
          </a:xfrm>
          <a:prstGeom prst="rect">
            <a:avLst/>
          </a:prstGeom>
          <a:solidFill>
            <a:srgbClr val="FFFFFF"/>
          </a:solidFill>
          <a:ln w="10160">
            <a:solidFill>
              <a:srgbClr val="CFC9BC"/>
            </a:solidFill>
            <a:prstDash val="solid"/>
          </a:ln>
        </p:spPr>
      </p:sp>
      <p:pic>
        <p:nvPicPr>
          <p:cNvPr id="15" name="Image 0" descr="/mnt/data/ref_imgs_bobae/#Ud0a4#Ud074#Ub7a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5256" y="1078992"/>
            <a:ext cx="4622928" cy="5010912"/>
          </a:xfrm>
          <a:prstGeom prst="rect">
            <a:avLst/>
          </a:prstGeom>
        </p:spPr>
      </p:pic>
      <p:sp>
        <p:nvSpPr>
          <p:cNvPr id="16" name="Shape 13"/>
          <p:cNvSpPr/>
          <p:nvPr/>
        </p:nvSpPr>
        <p:spPr>
          <a:xfrm>
            <a:off x="4663440" y="6309360"/>
            <a:ext cx="6812280" cy="0"/>
          </a:xfrm>
          <a:prstGeom prst="line">
            <a:avLst/>
          </a:prstGeom>
          <a:noFill/>
          <a:ln w="12700">
            <a:solidFill>
              <a:srgbClr val="CFC9BC">
                <a:alpha val="6500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02920" y="6528816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 / NAVER SEARCH PERFORMANCE</a:t>
            </a:r>
            <a:endParaRPr lang="en-US" sz="650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2"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731520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PART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85800" y="1051560"/>
            <a:ext cx="914400" cy="0"/>
          </a:xfrm>
          <a:prstGeom prst="line">
            <a:avLst/>
          </a:prstGeom>
          <a:noFill/>
          <a:ln w="10160">
            <a:solidFill>
              <a:srgbClr val="FFFFFF">
                <a:alpha val="7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2212848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obs오마이주식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676656" y="2871216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ADAD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신규 추가 레퍼런스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94944" y="6053328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3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828800" y="320040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73968" y="29260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52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078992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obs오마이주식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58368" y="1755648"/>
            <a:ext cx="731520" cy="0"/>
          </a:xfrm>
          <a:prstGeom prst="line">
            <a:avLst/>
          </a:prstGeom>
          <a:noFill/>
          <a:ln w="15240">
            <a:solidFill>
              <a:srgbClr val="11111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" y="2057400"/>
            <a:ext cx="1828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107692"/>
            <a:ext cx="1682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obs오마이주식</a:t>
            </a:r>
            <a:endParaRPr lang="en-US" sz="700" dirty="0"/>
          </a:p>
        </p:txBody>
      </p:sp>
      <p:sp>
        <p:nvSpPr>
          <p:cNvPr id="10" name="Shape 8"/>
          <p:cNvSpPr/>
          <p:nvPr/>
        </p:nvSpPr>
        <p:spPr>
          <a:xfrm>
            <a:off x="2651760" y="2057400"/>
            <a:ext cx="685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724912" y="2107692"/>
            <a:ext cx="539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NEW</a:t>
            </a:r>
            <a:endParaRPr lang="en-US" sz="700" dirty="0"/>
          </a:p>
        </p:txBody>
      </p:sp>
      <p:sp>
        <p:nvSpPr>
          <p:cNvPr id="12" name="Text 10"/>
          <p:cNvSpPr/>
          <p:nvPr/>
        </p:nvSpPr>
        <p:spPr>
          <a:xfrm>
            <a:off x="658368" y="2743200"/>
            <a:ext cx="3383280" cy="2423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Project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검색 상위노출 레퍼런스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Action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키워드별 검색 결과 확인 및 노출 지면 캡처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Result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결과 확인용 자료로 활용</a:t>
            </a:r>
            <a:endParaRPr lang="en-US" sz="1020" dirty="0"/>
          </a:p>
        </p:txBody>
      </p:sp>
      <p:sp>
        <p:nvSpPr>
          <p:cNvPr id="13" name="Text 11"/>
          <p:cNvSpPr/>
          <p:nvPr/>
        </p:nvSpPr>
        <p:spPr>
          <a:xfrm>
            <a:off x="658368" y="598932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※ 실제 레퍼런스 이미지는 업종/키워드별 검색 결과 캡처를 기반으로 정리했습니다.</a:t>
            </a:r>
            <a:endParaRPr lang="en-US" sz="750" dirty="0"/>
          </a:p>
        </p:txBody>
      </p:sp>
      <p:sp>
        <p:nvSpPr>
          <p:cNvPr id="14" name="Shape 12"/>
          <p:cNvSpPr/>
          <p:nvPr/>
        </p:nvSpPr>
        <p:spPr>
          <a:xfrm>
            <a:off x="4645152" y="960120"/>
            <a:ext cx="6812280" cy="5257800"/>
          </a:xfrm>
          <a:prstGeom prst="rect">
            <a:avLst/>
          </a:prstGeom>
          <a:solidFill>
            <a:srgbClr val="FFFFFF"/>
          </a:solidFill>
          <a:ln w="10160">
            <a:solidFill>
              <a:srgbClr val="CFC9BC"/>
            </a:solidFill>
            <a:prstDash val="solid"/>
          </a:ln>
        </p:spPr>
      </p:sp>
      <p:pic>
        <p:nvPicPr>
          <p:cNvPr id="15" name="Image 0" descr="/mnt/data/ref_imgs_bobae/obs#Uc624#Ub9c8#Uc774#Uc8fc#Uc2d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119" y="1078992"/>
            <a:ext cx="3575201" cy="5010912"/>
          </a:xfrm>
          <a:prstGeom prst="rect">
            <a:avLst/>
          </a:prstGeom>
        </p:spPr>
      </p:pic>
      <p:sp>
        <p:nvSpPr>
          <p:cNvPr id="16" name="Shape 13"/>
          <p:cNvSpPr/>
          <p:nvPr/>
        </p:nvSpPr>
        <p:spPr>
          <a:xfrm>
            <a:off x="4663440" y="6309360"/>
            <a:ext cx="6812280" cy="0"/>
          </a:xfrm>
          <a:prstGeom prst="line">
            <a:avLst/>
          </a:prstGeom>
          <a:noFill/>
          <a:ln w="12700">
            <a:solidFill>
              <a:srgbClr val="CFC9BC">
                <a:alpha val="6500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02920" y="6528816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 / NAVER SEARCH PERFORMANCE</a:t>
            </a:r>
            <a:endParaRPr lang="en-US" sz="650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4"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731520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PART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85800" y="1051560"/>
            <a:ext cx="914400" cy="0"/>
          </a:xfrm>
          <a:prstGeom prst="line">
            <a:avLst/>
          </a:prstGeom>
          <a:noFill/>
          <a:ln w="10160">
            <a:solidFill>
              <a:srgbClr val="FFFFFF">
                <a:alpha val="7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2212848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urbanviona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676656" y="2871216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ADAD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신규 추가 레퍼런스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94944" y="6053328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FFFFF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5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1828800" y="320040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NAVER SEARCH EXPOSURE</a:t>
            </a:r>
            <a:endParaRPr lang="en-US" sz="700" dirty="0"/>
          </a:p>
        </p:txBody>
      </p:sp>
      <p:sp>
        <p:nvSpPr>
          <p:cNvPr id="4" name="Shape 2"/>
          <p:cNvSpPr/>
          <p:nvPr/>
        </p:nvSpPr>
        <p:spPr>
          <a:xfrm>
            <a:off x="502920" y="621792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73968" y="29260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53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640080" y="1078992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urbanviona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58368" y="1755648"/>
            <a:ext cx="731520" cy="0"/>
          </a:xfrm>
          <a:prstGeom prst="line">
            <a:avLst/>
          </a:prstGeom>
          <a:noFill/>
          <a:ln w="15240">
            <a:solidFill>
              <a:srgbClr val="11111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58368" y="2057400"/>
            <a:ext cx="1828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107692"/>
            <a:ext cx="1682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urbanviona</a:t>
            </a:r>
            <a:endParaRPr lang="en-US" sz="700" dirty="0"/>
          </a:p>
        </p:txBody>
      </p:sp>
      <p:sp>
        <p:nvSpPr>
          <p:cNvPr id="10" name="Shape 8"/>
          <p:cNvSpPr/>
          <p:nvPr/>
        </p:nvSpPr>
        <p:spPr>
          <a:xfrm>
            <a:off x="2651760" y="2057400"/>
            <a:ext cx="685800" cy="256032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7620">
            <a:solidFill>
              <a:srgbClr val="CFC9B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724912" y="2107692"/>
            <a:ext cx="5394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NEW</a:t>
            </a:r>
            <a:endParaRPr lang="en-US" sz="700" dirty="0"/>
          </a:p>
        </p:txBody>
      </p:sp>
      <p:sp>
        <p:nvSpPr>
          <p:cNvPr id="12" name="Text 10"/>
          <p:cNvSpPr/>
          <p:nvPr/>
        </p:nvSpPr>
        <p:spPr>
          <a:xfrm>
            <a:off x="658368" y="2743200"/>
            <a:ext cx="3383280" cy="24231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Project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네이버 검색 상위노출 레퍼런스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Action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키워드별 검색 결과 확인 및 노출 지면 캡처</a:t>
            </a:r>
            <a:endParaRPr lang="en-US" sz="1020" dirty="0"/>
          </a:p>
          <a:p>
            <a:pPr marL="0" indent="0">
              <a:buNone/>
            </a:pP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Result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결과 확인용 자료로 활용</a:t>
            </a:r>
            <a:endParaRPr lang="en-US" sz="1020" dirty="0"/>
          </a:p>
        </p:txBody>
      </p:sp>
      <p:sp>
        <p:nvSpPr>
          <p:cNvPr id="13" name="Text 11"/>
          <p:cNvSpPr/>
          <p:nvPr/>
        </p:nvSpPr>
        <p:spPr>
          <a:xfrm>
            <a:off x="658368" y="5989320"/>
            <a:ext cx="3474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※ 실제 레퍼런스 이미지는 업종/키워드별 검색 결과 캡처를 기반으로 정리했습니다.</a:t>
            </a:r>
            <a:endParaRPr lang="en-US" sz="750" dirty="0"/>
          </a:p>
        </p:txBody>
      </p:sp>
      <p:sp>
        <p:nvSpPr>
          <p:cNvPr id="14" name="Shape 12"/>
          <p:cNvSpPr/>
          <p:nvPr/>
        </p:nvSpPr>
        <p:spPr>
          <a:xfrm>
            <a:off x="4645152" y="960120"/>
            <a:ext cx="6812280" cy="5257800"/>
          </a:xfrm>
          <a:prstGeom prst="rect">
            <a:avLst/>
          </a:prstGeom>
          <a:solidFill>
            <a:srgbClr val="FFFFFF"/>
          </a:solidFill>
          <a:ln w="10160">
            <a:solidFill>
              <a:srgbClr val="CFC9BC"/>
            </a:solidFill>
            <a:prstDash val="solid"/>
          </a:ln>
        </p:spPr>
      </p:sp>
      <p:pic>
        <p:nvPicPr>
          <p:cNvPr id="15" name="Image 0" descr="/mnt/data/ref_imgs_bobae/urbanvion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1846" y="1078992"/>
            <a:ext cx="3309748" cy="5010912"/>
          </a:xfrm>
          <a:prstGeom prst="rect">
            <a:avLst/>
          </a:prstGeom>
        </p:spPr>
      </p:pic>
      <p:sp>
        <p:nvSpPr>
          <p:cNvPr id="16" name="Shape 13"/>
          <p:cNvSpPr/>
          <p:nvPr/>
        </p:nvSpPr>
        <p:spPr>
          <a:xfrm>
            <a:off x="4663440" y="6309360"/>
            <a:ext cx="6812280" cy="0"/>
          </a:xfrm>
          <a:prstGeom prst="line">
            <a:avLst/>
          </a:prstGeom>
          <a:noFill/>
          <a:ln w="12700">
            <a:solidFill>
              <a:srgbClr val="CFC9BC">
                <a:alpha val="6500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502920" y="6446520"/>
            <a:ext cx="11155680" cy="0"/>
          </a:xfrm>
          <a:prstGeom prst="line">
            <a:avLst/>
          </a:prstGeom>
          <a:noFill/>
          <a:ln w="6350">
            <a:solidFill>
              <a:srgbClr val="CFC9BC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02920" y="6528816"/>
            <a:ext cx="4023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 / NAVER SEARCH PERFORMANCE</a:t>
            </a:r>
            <a:endParaRPr lang="en-US" sz="650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6">
    <p:bg>
      <p:bgPr>
        <a:solidFill>
          <a:srgbClr val="F7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64008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LUMEX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85800" y="960120"/>
            <a:ext cx="2377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F6F6F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REFERENCE BOOK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658368" y="2011680"/>
            <a:ext cx="5486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검색 결과로</a:t>
            </a:r>
            <a:endParaRPr lang="en-US" sz="3400" dirty="0"/>
          </a:p>
          <a:p>
            <a:pPr marL="0" indent="0">
              <a:buNone/>
            </a:pPr>
            <a:r>
              <a:rPr lang="en-US" sz="3400" b="1" dirty="0">
                <a:solidFill>
                  <a:srgbClr val="11111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확인되는 마케팅.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694944" y="3657600"/>
            <a:ext cx="5669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상위노출 레퍼런스는 실제 제안 및 영업 과정에서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업종별 신뢰자료로 활용할 수 있습니다.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85800" y="4754880"/>
            <a:ext cx="10835640" cy="0"/>
          </a:xfrm>
          <a:prstGeom prst="line">
            <a:avLst/>
          </a:prstGeom>
          <a:noFill/>
          <a:ln w="12700">
            <a:solidFill>
              <a:srgbClr val="11111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4944" y="548640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22222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THANK YOU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CJK K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CJK K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2801</Words>
  <Application>Microsoft Office PowerPoint</Application>
  <PresentationFormat>와이드스크린</PresentationFormat>
  <Paragraphs>1047</Paragraphs>
  <Slides>76</Slides>
  <Notes>76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76</vt:i4>
      </vt:variant>
    </vt:vector>
  </HeadingPairs>
  <TitlesOfParts>
    <vt:vector size="80" baseType="lpstr">
      <vt:lpstr>Noto Sans CJK KR</vt:lpstr>
      <vt:lpstr>맑은 고딕</vt:lpstr>
      <vt:lpstr>Arial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LUMEX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LUMEX 상위노출 레퍼런스</dc:title>
  <dc:subject>상위노출 레퍼런스</dc:subject>
  <dc:creator>LUMEX</dc:creator>
  <cp:lastModifiedBy>com</cp:lastModifiedBy>
  <cp:revision>2</cp:revision>
  <dcterms:created xsi:type="dcterms:W3CDTF">2026-09-11T10:17:51Z</dcterms:created>
  <dcterms:modified xsi:type="dcterms:W3CDTF">2026-09-14T01:08:13Z</dcterms:modified>
</cp:coreProperties>
</file>